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0"/>
  </p:notesMasterIdLst>
  <p:handoutMasterIdLst>
    <p:handoutMasterId r:id="rId71"/>
  </p:handoutMasterIdLst>
  <p:sldIdLst>
    <p:sldId id="256" r:id="rId2"/>
    <p:sldId id="257" r:id="rId3"/>
    <p:sldId id="264" r:id="rId4"/>
    <p:sldId id="266" r:id="rId5"/>
    <p:sldId id="269" r:id="rId6"/>
    <p:sldId id="321" r:id="rId7"/>
    <p:sldId id="288" r:id="rId8"/>
    <p:sldId id="290" r:id="rId9"/>
    <p:sldId id="289" r:id="rId10"/>
    <p:sldId id="320" r:id="rId11"/>
    <p:sldId id="318" r:id="rId12"/>
    <p:sldId id="322" r:id="rId13"/>
    <p:sldId id="315" r:id="rId14"/>
    <p:sldId id="316" r:id="rId15"/>
    <p:sldId id="330" r:id="rId16"/>
    <p:sldId id="272" r:id="rId17"/>
    <p:sldId id="274" r:id="rId18"/>
    <p:sldId id="287" r:id="rId19"/>
    <p:sldId id="295" r:id="rId20"/>
    <p:sldId id="297" r:id="rId21"/>
    <p:sldId id="298" r:id="rId22"/>
    <p:sldId id="299" r:id="rId23"/>
    <p:sldId id="300" r:id="rId24"/>
    <p:sldId id="334" r:id="rId25"/>
    <p:sldId id="335" r:id="rId26"/>
    <p:sldId id="336" r:id="rId27"/>
    <p:sldId id="337" r:id="rId28"/>
    <p:sldId id="338" r:id="rId29"/>
    <p:sldId id="339" r:id="rId30"/>
    <p:sldId id="292" r:id="rId31"/>
    <p:sldId id="301" r:id="rId32"/>
    <p:sldId id="302" r:id="rId33"/>
    <p:sldId id="304" r:id="rId34"/>
    <p:sldId id="305" r:id="rId35"/>
    <p:sldId id="323" r:id="rId36"/>
    <p:sldId id="303" r:id="rId37"/>
    <p:sldId id="342" r:id="rId38"/>
    <p:sldId id="328" r:id="rId39"/>
    <p:sldId id="307" r:id="rId40"/>
    <p:sldId id="306" r:id="rId41"/>
    <p:sldId id="343" r:id="rId42"/>
    <p:sldId id="345" r:id="rId43"/>
    <p:sldId id="308" r:id="rId44"/>
    <p:sldId id="309" r:id="rId45"/>
    <p:sldId id="310" r:id="rId46"/>
    <p:sldId id="311" r:id="rId47"/>
    <p:sldId id="312" r:id="rId48"/>
    <p:sldId id="313" r:id="rId49"/>
    <p:sldId id="314" r:id="rId50"/>
    <p:sldId id="291" r:id="rId51"/>
    <p:sldId id="333" r:id="rId52"/>
    <p:sldId id="331" r:id="rId53"/>
    <p:sldId id="346" r:id="rId54"/>
    <p:sldId id="347" r:id="rId55"/>
    <p:sldId id="340" r:id="rId56"/>
    <p:sldId id="293" r:id="rId57"/>
    <p:sldId id="355" r:id="rId58"/>
    <p:sldId id="351" r:id="rId59"/>
    <p:sldId id="352" r:id="rId60"/>
    <p:sldId id="353" r:id="rId61"/>
    <p:sldId id="356" r:id="rId62"/>
    <p:sldId id="354" r:id="rId63"/>
    <p:sldId id="357" r:id="rId64"/>
    <p:sldId id="358" r:id="rId65"/>
    <p:sldId id="359" r:id="rId66"/>
    <p:sldId id="348" r:id="rId67"/>
    <p:sldId id="349" r:id="rId68"/>
    <p:sldId id="350" r:id="rId69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hael Auger (miauger)" initials="MA(" lastIdx="1" clrIdx="0">
    <p:extLst>
      <p:ext uri="{19B8F6BF-5375-455C-9EA6-DF929625EA0E}">
        <p15:presenceInfo xmlns:p15="http://schemas.microsoft.com/office/powerpoint/2012/main" userId="S-1-5-21-1708537768-1303643608-725345543-922702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32" autoAdjust="0"/>
    <p:restoredTop sz="96429" autoAdjust="0"/>
  </p:normalViewPr>
  <p:slideViewPr>
    <p:cSldViewPr>
      <p:cViewPr varScale="1">
        <p:scale>
          <a:sx n="151" d="100"/>
          <a:sy n="151" d="100"/>
        </p:scale>
        <p:origin x="246" y="13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7" d="100"/>
          <a:sy n="87" d="100"/>
        </p:scale>
        <p:origin x="3840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commentAuthors" Target="commentAuthor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E823024-4B2A-4E64-92DB-C7DE75BEE943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A4F0854-F809-41E8-97F8-10B48E794912}">
      <dgm:prSet phldrT="[Text]"/>
      <dgm:spPr/>
      <dgm:t>
        <a:bodyPr/>
        <a:lstStyle/>
        <a:p>
          <a:r>
            <a:rPr lang="en-US" dirty="0" smtClean="0"/>
            <a:t>X-Force</a:t>
          </a:r>
          <a:endParaRPr lang="en-US" dirty="0"/>
        </a:p>
      </dgm:t>
    </dgm:pt>
    <dgm:pt modelId="{F0E5E191-ACD2-4935-880C-E63DEFC81CBA}" type="parTrans" cxnId="{3DA0D4EA-296B-4F3C-B592-D517F9D737EF}">
      <dgm:prSet/>
      <dgm:spPr/>
      <dgm:t>
        <a:bodyPr/>
        <a:lstStyle/>
        <a:p>
          <a:endParaRPr lang="en-US"/>
        </a:p>
      </dgm:t>
    </dgm:pt>
    <dgm:pt modelId="{79454AD5-4C98-4BEE-A73F-279E7E96F56E}" type="sibTrans" cxnId="{3DA0D4EA-296B-4F3C-B592-D517F9D737EF}">
      <dgm:prSet/>
      <dgm:spPr/>
      <dgm:t>
        <a:bodyPr/>
        <a:lstStyle/>
        <a:p>
          <a:endParaRPr lang="en-US"/>
        </a:p>
      </dgm:t>
    </dgm:pt>
    <dgm:pt modelId="{4ACD923C-56F2-4D6C-B2D9-6160681ED0C9}">
      <dgm:prSet phldrT="[Text]" custT="1"/>
      <dgm:spPr/>
      <dgm:t>
        <a:bodyPr/>
        <a:lstStyle/>
        <a:p>
          <a:r>
            <a:rPr lang="en-US" sz="1200" dirty="0" smtClean="0"/>
            <a:t>If risk is high file is ‘bad’</a:t>
          </a:r>
          <a:endParaRPr lang="en-US" sz="1200" dirty="0"/>
        </a:p>
      </dgm:t>
    </dgm:pt>
    <dgm:pt modelId="{74CE6F1C-A1B1-4570-9AC1-655EF24E2D45}" type="parTrans" cxnId="{7AB3A61E-4E53-4BE0-8217-4638CF94E673}">
      <dgm:prSet/>
      <dgm:spPr/>
      <dgm:t>
        <a:bodyPr/>
        <a:lstStyle/>
        <a:p>
          <a:endParaRPr lang="en-US"/>
        </a:p>
      </dgm:t>
    </dgm:pt>
    <dgm:pt modelId="{619993AF-B28A-469F-A1A3-E55F4CAE9656}" type="sibTrans" cxnId="{7AB3A61E-4E53-4BE0-8217-4638CF94E673}">
      <dgm:prSet/>
      <dgm:spPr/>
      <dgm:t>
        <a:bodyPr/>
        <a:lstStyle/>
        <a:p>
          <a:endParaRPr lang="en-US"/>
        </a:p>
      </dgm:t>
    </dgm:pt>
    <dgm:pt modelId="{F85DDD78-ED54-4E29-A8CF-FD3389FC444D}">
      <dgm:prSet phldrT="[Text]"/>
      <dgm:spPr/>
      <dgm:t>
        <a:bodyPr/>
        <a:lstStyle/>
        <a:p>
          <a:r>
            <a:rPr lang="en-US" dirty="0" smtClean="0"/>
            <a:t>Threat Grid</a:t>
          </a:r>
          <a:endParaRPr lang="en-US" dirty="0"/>
        </a:p>
      </dgm:t>
    </dgm:pt>
    <dgm:pt modelId="{106D9158-5486-475C-B61B-82AFE7C59392}" type="parTrans" cxnId="{BC0A3D0E-951C-4778-A2F7-F53F847374E4}">
      <dgm:prSet/>
      <dgm:spPr/>
      <dgm:t>
        <a:bodyPr/>
        <a:lstStyle/>
        <a:p>
          <a:endParaRPr lang="en-US"/>
        </a:p>
      </dgm:t>
    </dgm:pt>
    <dgm:pt modelId="{337B7E36-CB11-4820-8C7E-B243275EE417}" type="sibTrans" cxnId="{BC0A3D0E-951C-4778-A2F7-F53F847374E4}">
      <dgm:prSet/>
      <dgm:spPr/>
      <dgm:t>
        <a:bodyPr/>
        <a:lstStyle/>
        <a:p>
          <a:endParaRPr lang="en-US"/>
        </a:p>
      </dgm:t>
    </dgm:pt>
    <dgm:pt modelId="{4120FF75-F21C-43DD-BC9F-B032A88D3CA9}">
      <dgm:prSet phldrT="[Text]" custT="1"/>
      <dgm:spPr/>
      <dgm:t>
        <a:bodyPr/>
        <a:lstStyle/>
        <a:p>
          <a:r>
            <a:rPr lang="en-US" sz="1200" dirty="0" smtClean="0"/>
            <a:t>If score is 95 or greater file is ‘bad’</a:t>
          </a:r>
          <a:endParaRPr lang="en-US" sz="1200" dirty="0"/>
        </a:p>
      </dgm:t>
    </dgm:pt>
    <dgm:pt modelId="{FE59B89D-613B-440A-8AD9-5A336CFC336D}" type="parTrans" cxnId="{B20406B6-F86A-4F00-9514-0881BB8DACC5}">
      <dgm:prSet/>
      <dgm:spPr/>
      <dgm:t>
        <a:bodyPr/>
        <a:lstStyle/>
        <a:p>
          <a:endParaRPr lang="en-US"/>
        </a:p>
      </dgm:t>
    </dgm:pt>
    <dgm:pt modelId="{557AC4EC-CCA8-4F13-B8FC-8EAA874BEC80}" type="sibTrans" cxnId="{B20406B6-F86A-4F00-9514-0881BB8DACC5}">
      <dgm:prSet/>
      <dgm:spPr/>
      <dgm:t>
        <a:bodyPr/>
        <a:lstStyle/>
        <a:p>
          <a:endParaRPr lang="en-US"/>
        </a:p>
      </dgm:t>
    </dgm:pt>
    <dgm:pt modelId="{16DEC538-2480-4A32-A991-B50AD5C4BBB2}">
      <dgm:prSet phldrT="[Text]"/>
      <dgm:spPr/>
      <dgm:t>
        <a:bodyPr/>
        <a:lstStyle/>
        <a:p>
          <a:r>
            <a:rPr lang="en-US" dirty="0" err="1" smtClean="0"/>
            <a:t>VirusTotal</a:t>
          </a:r>
          <a:endParaRPr lang="en-US" dirty="0"/>
        </a:p>
      </dgm:t>
    </dgm:pt>
    <dgm:pt modelId="{5FEE8765-5CEA-4AFD-AE14-DB0F90ADC53C}" type="parTrans" cxnId="{E5C0BBAD-E124-4E9B-A405-3AF5645CA02B}">
      <dgm:prSet/>
      <dgm:spPr/>
      <dgm:t>
        <a:bodyPr/>
        <a:lstStyle/>
        <a:p>
          <a:endParaRPr lang="en-US"/>
        </a:p>
      </dgm:t>
    </dgm:pt>
    <dgm:pt modelId="{882FC217-6801-4C36-98D6-23F9B8AA00C5}" type="sibTrans" cxnId="{E5C0BBAD-E124-4E9B-A405-3AF5645CA02B}">
      <dgm:prSet/>
      <dgm:spPr/>
      <dgm:t>
        <a:bodyPr/>
        <a:lstStyle/>
        <a:p>
          <a:endParaRPr lang="en-US"/>
        </a:p>
      </dgm:t>
    </dgm:pt>
    <dgm:pt modelId="{3262DE65-0FD6-4E95-B2E1-93A737F44FE0}">
      <dgm:prSet phldrT="[Text]" custT="1"/>
      <dgm:spPr/>
      <dgm:t>
        <a:bodyPr/>
        <a:lstStyle/>
        <a:p>
          <a:r>
            <a:rPr lang="en-US" sz="1200" dirty="0" smtClean="0"/>
            <a:t>If more than n engines convict file is ‘bad’</a:t>
          </a:r>
          <a:endParaRPr lang="en-US" sz="1200" dirty="0"/>
        </a:p>
      </dgm:t>
    </dgm:pt>
    <dgm:pt modelId="{BBB35B17-EE32-474B-842C-B170E93C9F10}" type="parTrans" cxnId="{238B774C-E930-403A-A39D-D685B86F9674}">
      <dgm:prSet/>
      <dgm:spPr/>
      <dgm:t>
        <a:bodyPr/>
        <a:lstStyle/>
        <a:p>
          <a:endParaRPr lang="en-US"/>
        </a:p>
      </dgm:t>
    </dgm:pt>
    <dgm:pt modelId="{2D90C6B3-7760-4591-BC30-4AB79AA8C409}" type="sibTrans" cxnId="{238B774C-E930-403A-A39D-D685B86F9674}">
      <dgm:prSet/>
      <dgm:spPr/>
      <dgm:t>
        <a:bodyPr/>
        <a:lstStyle/>
        <a:p>
          <a:endParaRPr lang="en-US"/>
        </a:p>
      </dgm:t>
    </dgm:pt>
    <dgm:pt modelId="{703C2F61-79E7-44A5-9458-0C3D9A77CD27}">
      <dgm:prSet phldrT="[Text]" custT="1"/>
      <dgm:spPr/>
      <dgm:t>
        <a:bodyPr/>
        <a:lstStyle/>
        <a:p>
          <a:r>
            <a:rPr lang="en-US" sz="1200" dirty="0" smtClean="0"/>
            <a:t>Save MD5</a:t>
          </a:r>
          <a:endParaRPr lang="en-US" sz="1200" dirty="0"/>
        </a:p>
      </dgm:t>
    </dgm:pt>
    <dgm:pt modelId="{BFFA037C-B488-41D5-81AA-94000234D6F5}" type="parTrans" cxnId="{90DF4496-81F6-4007-B13E-A3A03B241681}">
      <dgm:prSet/>
      <dgm:spPr/>
      <dgm:t>
        <a:bodyPr/>
        <a:lstStyle/>
        <a:p>
          <a:endParaRPr lang="en-US"/>
        </a:p>
      </dgm:t>
    </dgm:pt>
    <dgm:pt modelId="{056193F0-A6C8-4BAD-871A-4BE940AB3341}" type="sibTrans" cxnId="{90DF4496-81F6-4007-B13E-A3A03B241681}">
      <dgm:prSet/>
      <dgm:spPr/>
      <dgm:t>
        <a:bodyPr/>
        <a:lstStyle/>
        <a:p>
          <a:endParaRPr lang="en-US"/>
        </a:p>
      </dgm:t>
    </dgm:pt>
    <dgm:pt modelId="{7ED1C628-0E43-4BC6-B0D0-C3F0042F96AF}">
      <dgm:prSet phldrT="[Text]"/>
      <dgm:spPr/>
      <dgm:t>
        <a:bodyPr/>
        <a:lstStyle/>
        <a:p>
          <a:r>
            <a:rPr lang="en-US" dirty="0" smtClean="0"/>
            <a:t>Team </a:t>
          </a:r>
          <a:r>
            <a:rPr lang="en-US" dirty="0" err="1" smtClean="0"/>
            <a:t>Cymru</a:t>
          </a:r>
          <a:endParaRPr lang="en-US" dirty="0"/>
        </a:p>
      </dgm:t>
    </dgm:pt>
    <dgm:pt modelId="{6629A261-DDFD-4381-8FF9-25C122CB73D9}" type="parTrans" cxnId="{9BA7B876-676B-4644-826E-82FA8BFF2B81}">
      <dgm:prSet/>
      <dgm:spPr/>
      <dgm:t>
        <a:bodyPr/>
        <a:lstStyle/>
        <a:p>
          <a:endParaRPr lang="en-US"/>
        </a:p>
      </dgm:t>
    </dgm:pt>
    <dgm:pt modelId="{9024EBD2-BBDD-4871-BA0A-6A946CA253E4}" type="sibTrans" cxnId="{9BA7B876-676B-4644-826E-82FA8BFF2B81}">
      <dgm:prSet/>
      <dgm:spPr/>
      <dgm:t>
        <a:bodyPr/>
        <a:lstStyle/>
        <a:p>
          <a:endParaRPr lang="en-US"/>
        </a:p>
      </dgm:t>
    </dgm:pt>
    <dgm:pt modelId="{60505C19-D323-4CA1-B9D2-B6494E06E3A3}" type="pres">
      <dgm:prSet presAssocID="{EE823024-4B2A-4E64-92DB-C7DE75BEE943}" presName="rootnode" presStyleCnt="0">
        <dgm:presLayoutVars>
          <dgm:chMax/>
          <dgm:chPref/>
          <dgm:dir/>
          <dgm:animLvl val="lvl"/>
        </dgm:presLayoutVars>
      </dgm:prSet>
      <dgm:spPr/>
    </dgm:pt>
    <dgm:pt modelId="{36B395B0-915C-4581-8EF9-6566FCEAC15D}" type="pres">
      <dgm:prSet presAssocID="{EA4F0854-F809-41E8-97F8-10B48E794912}" presName="composite" presStyleCnt="0"/>
      <dgm:spPr/>
    </dgm:pt>
    <dgm:pt modelId="{E93AC310-E25E-4D67-8901-444B12A37EB4}" type="pres">
      <dgm:prSet presAssocID="{EA4F0854-F809-41E8-97F8-10B48E794912}" presName="bentUpArrow1" presStyleLbl="alignImgPlace1" presStyleIdx="0" presStyleCnt="3" custLinFactX="8002" custLinFactNeighborX="100000" custLinFactNeighborY="7866"/>
      <dgm:spPr/>
    </dgm:pt>
    <dgm:pt modelId="{3E45A87F-0F08-47CE-8285-11D1E192DE87}" type="pres">
      <dgm:prSet presAssocID="{EA4F0854-F809-41E8-97F8-10B48E794912}" presName="ParentText" presStyleLbl="node1" presStyleIdx="0" presStyleCnt="4" custLinFactNeighborX="70770" custLinFactNeighborY="6626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D5203FB-45EC-41BD-B0AB-F7EF722D9A5C}" type="pres">
      <dgm:prSet presAssocID="{EA4F0854-F809-41E8-97F8-10B48E794912}" presName="ChildText" presStyleLbl="revTx" presStyleIdx="0" presStyleCnt="3" custScaleX="314659" custLinFactX="100000" custLinFactNeighborX="111017" custLinFactNeighborY="959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90A11D5-4264-47FD-AFB6-6E8FC6D6A6F1}" type="pres">
      <dgm:prSet presAssocID="{79454AD5-4C98-4BEE-A73F-279E7E96F56E}" presName="sibTrans" presStyleCnt="0"/>
      <dgm:spPr/>
    </dgm:pt>
    <dgm:pt modelId="{60526687-5B55-499A-805A-99BFF1121454}" type="pres">
      <dgm:prSet presAssocID="{F85DDD78-ED54-4E29-A8CF-FD3389FC444D}" presName="composite" presStyleCnt="0"/>
      <dgm:spPr/>
    </dgm:pt>
    <dgm:pt modelId="{7FA6AA0D-1C50-4665-8F5A-314EEA4E5BAC}" type="pres">
      <dgm:prSet presAssocID="{F85DDD78-ED54-4E29-A8CF-FD3389FC444D}" presName="bentUpArrow1" presStyleLbl="alignImgPlace1" presStyleIdx="1" presStyleCnt="3"/>
      <dgm:spPr/>
    </dgm:pt>
    <dgm:pt modelId="{727625B7-72D6-41A6-A459-5B78905CF8A7}" type="pres">
      <dgm:prSet presAssocID="{F85DDD78-ED54-4E29-A8CF-FD3389FC444D}" presName="ParentText" presStyleLbl="node1" presStyleIdx="1" presStyleCnt="4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70F0886-3C0F-48F4-B088-EBE184689A26}" type="pres">
      <dgm:prSet presAssocID="{F85DDD78-ED54-4E29-A8CF-FD3389FC444D}" presName="ChildText" presStyleLbl="revTx" presStyleIdx="1" presStyleCnt="3" custScaleX="445866" custLinFactX="80163" custLinFactNeighborX="100000" custLinFactNeighborY="5701">
        <dgm:presLayoutVars>
          <dgm:chMax val="0"/>
          <dgm:chPref val="0"/>
          <dgm:bulletEnabled val="1"/>
        </dgm:presLayoutVars>
      </dgm:prSet>
      <dgm:spPr/>
    </dgm:pt>
    <dgm:pt modelId="{74B521F6-3EDB-47CE-9952-D01420EE2223}" type="pres">
      <dgm:prSet presAssocID="{337B7E36-CB11-4820-8C7E-B243275EE417}" presName="sibTrans" presStyleCnt="0"/>
      <dgm:spPr/>
    </dgm:pt>
    <dgm:pt modelId="{BA8E5035-515F-4CD9-A255-37869FE81BE3}" type="pres">
      <dgm:prSet presAssocID="{16DEC538-2480-4A32-A991-B50AD5C4BBB2}" presName="composite" presStyleCnt="0"/>
      <dgm:spPr/>
    </dgm:pt>
    <dgm:pt modelId="{A1062C10-2C7D-47B9-9229-B2BAE60F4DC8}" type="pres">
      <dgm:prSet presAssocID="{16DEC538-2480-4A32-A991-B50AD5C4BBB2}" presName="bentUpArrow1" presStyleLbl="alignImgPlace1" presStyleIdx="2" presStyleCnt="3"/>
      <dgm:spPr/>
    </dgm:pt>
    <dgm:pt modelId="{26D094FE-C627-4AB1-94AA-7C1309986AEA}" type="pres">
      <dgm:prSet presAssocID="{16DEC538-2480-4A32-A991-B50AD5C4BBB2}" presName="ParentText" presStyleLbl="node1" presStyleIdx="2" presStyleCnt="4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8532F42-1EF8-49D6-8B5E-CB3A998DECA9}" type="pres">
      <dgm:prSet presAssocID="{16DEC538-2480-4A32-A991-B50AD5C4BBB2}" presName="ChildText" presStyleLbl="revTx" presStyleIdx="2" presStyleCnt="3" custScaleX="362992" custLinFactX="37169" custLinFactNeighborX="100000" custLinFactNeighborY="180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4DD353D-A31B-4942-8CD7-8959F5F88D4A}" type="pres">
      <dgm:prSet presAssocID="{882FC217-6801-4C36-98D6-23F9B8AA00C5}" presName="sibTrans" presStyleCnt="0"/>
      <dgm:spPr/>
    </dgm:pt>
    <dgm:pt modelId="{EED1BF9E-C395-4974-889F-D11B67F94C6B}" type="pres">
      <dgm:prSet presAssocID="{7ED1C628-0E43-4BC6-B0D0-C3F0042F96AF}" presName="composite" presStyleCnt="0"/>
      <dgm:spPr/>
    </dgm:pt>
    <dgm:pt modelId="{A58A7397-C5F2-49E7-ABC4-461D81EF534D}" type="pres">
      <dgm:prSet presAssocID="{7ED1C628-0E43-4BC6-B0D0-C3F0042F96AF}" presName="ParentText" presStyleLbl="node1" presStyleIdx="3" presStyleCnt="4" custLinFactNeighborX="-23202" custLinFactNeighborY="-2077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5C0BBAD-E124-4E9B-A405-3AF5645CA02B}" srcId="{EE823024-4B2A-4E64-92DB-C7DE75BEE943}" destId="{16DEC538-2480-4A32-A991-B50AD5C4BBB2}" srcOrd="2" destOrd="0" parTransId="{5FEE8765-5CEA-4AFD-AE14-DB0F90ADC53C}" sibTransId="{882FC217-6801-4C36-98D6-23F9B8AA00C5}"/>
    <dgm:cxn modelId="{EDA42272-36F2-4B33-B062-322F4FC3C359}" type="presOf" srcId="{F85DDD78-ED54-4E29-A8CF-FD3389FC444D}" destId="{727625B7-72D6-41A6-A459-5B78905CF8A7}" srcOrd="0" destOrd="0" presId="urn:microsoft.com/office/officeart/2005/8/layout/StepDownProcess"/>
    <dgm:cxn modelId="{A6FE0078-3FB2-4BE2-8368-37953E0DB6AE}" type="presOf" srcId="{EE823024-4B2A-4E64-92DB-C7DE75BEE943}" destId="{60505C19-D323-4CA1-B9D2-B6494E06E3A3}" srcOrd="0" destOrd="0" presId="urn:microsoft.com/office/officeart/2005/8/layout/StepDownProcess"/>
    <dgm:cxn modelId="{B20406B6-F86A-4F00-9514-0881BB8DACC5}" srcId="{F85DDD78-ED54-4E29-A8CF-FD3389FC444D}" destId="{4120FF75-F21C-43DD-BC9F-B032A88D3CA9}" srcOrd="0" destOrd="0" parTransId="{FE59B89D-613B-440A-8AD9-5A336CFC336D}" sibTransId="{557AC4EC-CCA8-4F13-B8FC-8EAA874BEC80}"/>
    <dgm:cxn modelId="{AA5DE6B7-8040-43A7-A821-F09372B819A2}" type="presOf" srcId="{16DEC538-2480-4A32-A991-B50AD5C4BBB2}" destId="{26D094FE-C627-4AB1-94AA-7C1309986AEA}" srcOrd="0" destOrd="0" presId="urn:microsoft.com/office/officeart/2005/8/layout/StepDownProcess"/>
    <dgm:cxn modelId="{9BA7B876-676B-4644-826E-82FA8BFF2B81}" srcId="{EE823024-4B2A-4E64-92DB-C7DE75BEE943}" destId="{7ED1C628-0E43-4BC6-B0D0-C3F0042F96AF}" srcOrd="3" destOrd="0" parTransId="{6629A261-DDFD-4381-8FF9-25C122CB73D9}" sibTransId="{9024EBD2-BBDD-4871-BA0A-6A946CA253E4}"/>
    <dgm:cxn modelId="{238B774C-E930-403A-A39D-D685B86F9674}" srcId="{16DEC538-2480-4A32-A991-B50AD5C4BBB2}" destId="{3262DE65-0FD6-4E95-B2E1-93A737F44FE0}" srcOrd="0" destOrd="0" parTransId="{BBB35B17-EE32-474B-842C-B170E93C9F10}" sibTransId="{2D90C6B3-7760-4591-BC30-4AB79AA8C409}"/>
    <dgm:cxn modelId="{BC0A3D0E-951C-4778-A2F7-F53F847374E4}" srcId="{EE823024-4B2A-4E64-92DB-C7DE75BEE943}" destId="{F85DDD78-ED54-4E29-A8CF-FD3389FC444D}" srcOrd="1" destOrd="0" parTransId="{106D9158-5486-475C-B61B-82AFE7C59392}" sibTransId="{337B7E36-CB11-4820-8C7E-B243275EE417}"/>
    <dgm:cxn modelId="{6FA8633E-70BB-4244-9B3B-10642EFDDA67}" type="presOf" srcId="{4ACD923C-56F2-4D6C-B2D9-6160681ED0C9}" destId="{2D5203FB-45EC-41BD-B0AB-F7EF722D9A5C}" srcOrd="0" destOrd="0" presId="urn:microsoft.com/office/officeart/2005/8/layout/StepDownProcess"/>
    <dgm:cxn modelId="{720A8A55-E3B5-420B-9577-81DEA8DE505B}" type="presOf" srcId="{4120FF75-F21C-43DD-BC9F-B032A88D3CA9}" destId="{A70F0886-3C0F-48F4-B088-EBE184689A26}" srcOrd="0" destOrd="0" presId="urn:microsoft.com/office/officeart/2005/8/layout/StepDownProcess"/>
    <dgm:cxn modelId="{FB100C17-0B30-4F76-86B4-1D8682EA09C2}" type="presOf" srcId="{7ED1C628-0E43-4BC6-B0D0-C3F0042F96AF}" destId="{A58A7397-C5F2-49E7-ABC4-461D81EF534D}" srcOrd="0" destOrd="0" presId="urn:microsoft.com/office/officeart/2005/8/layout/StepDownProcess"/>
    <dgm:cxn modelId="{90DF4496-81F6-4007-B13E-A3A03B241681}" srcId="{16DEC538-2480-4A32-A991-B50AD5C4BBB2}" destId="{703C2F61-79E7-44A5-9458-0C3D9A77CD27}" srcOrd="1" destOrd="0" parTransId="{BFFA037C-B488-41D5-81AA-94000234D6F5}" sibTransId="{056193F0-A6C8-4BAD-871A-4BE940AB3341}"/>
    <dgm:cxn modelId="{CC91E13F-461D-4D00-9EAD-57F9EBA4DA91}" type="presOf" srcId="{703C2F61-79E7-44A5-9458-0C3D9A77CD27}" destId="{58532F42-1EF8-49D6-8B5E-CB3A998DECA9}" srcOrd="0" destOrd="1" presId="urn:microsoft.com/office/officeart/2005/8/layout/StepDownProcess"/>
    <dgm:cxn modelId="{B30267AC-600B-49E8-967F-00A39DC0D423}" type="presOf" srcId="{EA4F0854-F809-41E8-97F8-10B48E794912}" destId="{3E45A87F-0F08-47CE-8285-11D1E192DE87}" srcOrd="0" destOrd="0" presId="urn:microsoft.com/office/officeart/2005/8/layout/StepDownProcess"/>
    <dgm:cxn modelId="{1C04B732-9177-4499-9E6D-9C7BFE4760EB}" type="presOf" srcId="{3262DE65-0FD6-4E95-B2E1-93A737F44FE0}" destId="{58532F42-1EF8-49D6-8B5E-CB3A998DECA9}" srcOrd="0" destOrd="0" presId="urn:microsoft.com/office/officeart/2005/8/layout/StepDownProcess"/>
    <dgm:cxn modelId="{7AB3A61E-4E53-4BE0-8217-4638CF94E673}" srcId="{EA4F0854-F809-41E8-97F8-10B48E794912}" destId="{4ACD923C-56F2-4D6C-B2D9-6160681ED0C9}" srcOrd="0" destOrd="0" parTransId="{74CE6F1C-A1B1-4570-9AC1-655EF24E2D45}" sibTransId="{619993AF-B28A-469F-A1A3-E55F4CAE9656}"/>
    <dgm:cxn modelId="{3DA0D4EA-296B-4F3C-B592-D517F9D737EF}" srcId="{EE823024-4B2A-4E64-92DB-C7DE75BEE943}" destId="{EA4F0854-F809-41E8-97F8-10B48E794912}" srcOrd="0" destOrd="0" parTransId="{F0E5E191-ACD2-4935-880C-E63DEFC81CBA}" sibTransId="{79454AD5-4C98-4BEE-A73F-279E7E96F56E}"/>
    <dgm:cxn modelId="{5D4E7CE4-24F9-4044-9D95-220FC44FFFEE}" type="presParOf" srcId="{60505C19-D323-4CA1-B9D2-B6494E06E3A3}" destId="{36B395B0-915C-4581-8EF9-6566FCEAC15D}" srcOrd="0" destOrd="0" presId="urn:microsoft.com/office/officeart/2005/8/layout/StepDownProcess"/>
    <dgm:cxn modelId="{6001E57B-C9FA-48C6-9D4E-ABB1DE4FF692}" type="presParOf" srcId="{36B395B0-915C-4581-8EF9-6566FCEAC15D}" destId="{E93AC310-E25E-4D67-8901-444B12A37EB4}" srcOrd="0" destOrd="0" presId="urn:microsoft.com/office/officeart/2005/8/layout/StepDownProcess"/>
    <dgm:cxn modelId="{901A57DE-5A58-48D0-809F-54B7FBB0F210}" type="presParOf" srcId="{36B395B0-915C-4581-8EF9-6566FCEAC15D}" destId="{3E45A87F-0F08-47CE-8285-11D1E192DE87}" srcOrd="1" destOrd="0" presId="urn:microsoft.com/office/officeart/2005/8/layout/StepDownProcess"/>
    <dgm:cxn modelId="{204EF5CB-A8A0-4D77-9990-DEDFA045F628}" type="presParOf" srcId="{36B395B0-915C-4581-8EF9-6566FCEAC15D}" destId="{2D5203FB-45EC-41BD-B0AB-F7EF722D9A5C}" srcOrd="2" destOrd="0" presId="urn:microsoft.com/office/officeart/2005/8/layout/StepDownProcess"/>
    <dgm:cxn modelId="{438CB081-04DA-4BBE-8013-4F88AB233B09}" type="presParOf" srcId="{60505C19-D323-4CA1-B9D2-B6494E06E3A3}" destId="{190A11D5-4264-47FD-AFB6-6E8FC6D6A6F1}" srcOrd="1" destOrd="0" presId="urn:microsoft.com/office/officeart/2005/8/layout/StepDownProcess"/>
    <dgm:cxn modelId="{56B1084D-90DB-43E0-B987-55FD5DDB8F7A}" type="presParOf" srcId="{60505C19-D323-4CA1-B9D2-B6494E06E3A3}" destId="{60526687-5B55-499A-805A-99BFF1121454}" srcOrd="2" destOrd="0" presId="urn:microsoft.com/office/officeart/2005/8/layout/StepDownProcess"/>
    <dgm:cxn modelId="{028A2549-1F75-46F1-B4D6-64D2196370D4}" type="presParOf" srcId="{60526687-5B55-499A-805A-99BFF1121454}" destId="{7FA6AA0D-1C50-4665-8F5A-314EEA4E5BAC}" srcOrd="0" destOrd="0" presId="urn:microsoft.com/office/officeart/2005/8/layout/StepDownProcess"/>
    <dgm:cxn modelId="{961D3804-B4B7-48B8-BBB1-6AE6DA6D68E5}" type="presParOf" srcId="{60526687-5B55-499A-805A-99BFF1121454}" destId="{727625B7-72D6-41A6-A459-5B78905CF8A7}" srcOrd="1" destOrd="0" presId="urn:microsoft.com/office/officeart/2005/8/layout/StepDownProcess"/>
    <dgm:cxn modelId="{A890F805-B3F9-42E2-B763-14B2F42FF041}" type="presParOf" srcId="{60526687-5B55-499A-805A-99BFF1121454}" destId="{A70F0886-3C0F-48F4-B088-EBE184689A26}" srcOrd="2" destOrd="0" presId="urn:microsoft.com/office/officeart/2005/8/layout/StepDownProcess"/>
    <dgm:cxn modelId="{68747A3C-1B36-4E5E-BDE2-9F11256EEEBF}" type="presParOf" srcId="{60505C19-D323-4CA1-B9D2-B6494E06E3A3}" destId="{74B521F6-3EDB-47CE-9952-D01420EE2223}" srcOrd="3" destOrd="0" presId="urn:microsoft.com/office/officeart/2005/8/layout/StepDownProcess"/>
    <dgm:cxn modelId="{0E08F7A3-2B40-4BDF-AE34-A2281B18DBF0}" type="presParOf" srcId="{60505C19-D323-4CA1-B9D2-B6494E06E3A3}" destId="{BA8E5035-515F-4CD9-A255-37869FE81BE3}" srcOrd="4" destOrd="0" presId="urn:microsoft.com/office/officeart/2005/8/layout/StepDownProcess"/>
    <dgm:cxn modelId="{667E2510-F544-45B5-873E-25EBC4D12987}" type="presParOf" srcId="{BA8E5035-515F-4CD9-A255-37869FE81BE3}" destId="{A1062C10-2C7D-47B9-9229-B2BAE60F4DC8}" srcOrd="0" destOrd="0" presId="urn:microsoft.com/office/officeart/2005/8/layout/StepDownProcess"/>
    <dgm:cxn modelId="{5C689756-64A3-4EC1-85FF-CD3A57111231}" type="presParOf" srcId="{BA8E5035-515F-4CD9-A255-37869FE81BE3}" destId="{26D094FE-C627-4AB1-94AA-7C1309986AEA}" srcOrd="1" destOrd="0" presId="urn:microsoft.com/office/officeart/2005/8/layout/StepDownProcess"/>
    <dgm:cxn modelId="{574CAAEA-84A9-4E2B-8E53-C7512C957AEB}" type="presParOf" srcId="{BA8E5035-515F-4CD9-A255-37869FE81BE3}" destId="{58532F42-1EF8-49D6-8B5E-CB3A998DECA9}" srcOrd="2" destOrd="0" presId="urn:microsoft.com/office/officeart/2005/8/layout/StepDownProcess"/>
    <dgm:cxn modelId="{100954F6-2DA5-464D-9AD4-94156D25AFDB}" type="presParOf" srcId="{60505C19-D323-4CA1-B9D2-B6494E06E3A3}" destId="{F4DD353D-A31B-4942-8CD7-8959F5F88D4A}" srcOrd="5" destOrd="0" presId="urn:microsoft.com/office/officeart/2005/8/layout/StepDownProcess"/>
    <dgm:cxn modelId="{1BE27BEC-FC7A-417C-9C1A-15F7B91B276E}" type="presParOf" srcId="{60505C19-D323-4CA1-B9D2-B6494E06E3A3}" destId="{EED1BF9E-C395-4974-889F-D11B67F94C6B}" srcOrd="6" destOrd="0" presId="urn:microsoft.com/office/officeart/2005/8/layout/StepDownProcess"/>
    <dgm:cxn modelId="{1A384797-A386-4652-B8D0-C6FD09DD15C9}" type="presParOf" srcId="{EED1BF9E-C395-4974-889F-D11B67F94C6B}" destId="{A58A7397-C5F2-49E7-ABC4-461D81EF534D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93AC310-E25E-4D67-8901-444B12A37EB4}">
      <dsp:nvSpPr>
        <dsp:cNvPr id="0" name=""/>
        <dsp:cNvSpPr/>
      </dsp:nvSpPr>
      <dsp:spPr>
        <a:xfrm rot="5400000">
          <a:off x="2296547" y="793094"/>
          <a:ext cx="651503" cy="741713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E45A87F-0F08-47CE-8285-11D1E192DE87}">
      <dsp:nvSpPr>
        <dsp:cNvPr id="0" name=""/>
        <dsp:cNvSpPr/>
      </dsp:nvSpPr>
      <dsp:spPr>
        <a:xfrm>
          <a:off x="2099041" y="70509"/>
          <a:ext cx="1096748" cy="767688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X-Force</a:t>
          </a:r>
          <a:endParaRPr lang="en-US" sz="1700" kern="1200" dirty="0"/>
        </a:p>
      </dsp:txBody>
      <dsp:txXfrm>
        <a:off x="2136523" y="107991"/>
        <a:ext cx="1021784" cy="692724"/>
      </dsp:txXfrm>
    </dsp:sp>
    <dsp:sp modelId="{2D5203FB-45EC-41BD-B0AB-F7EF722D9A5C}">
      <dsp:nvSpPr>
        <dsp:cNvPr id="0" name=""/>
        <dsp:cNvSpPr/>
      </dsp:nvSpPr>
      <dsp:spPr>
        <a:xfrm>
          <a:off x="3246705" y="152400"/>
          <a:ext cx="2509940" cy="6204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/>
            <a:t>If risk is high file is ‘bad’</a:t>
          </a:r>
          <a:endParaRPr lang="en-US" sz="1200" kern="1200" dirty="0"/>
        </a:p>
      </dsp:txBody>
      <dsp:txXfrm>
        <a:off x="3246705" y="152400"/>
        <a:ext cx="2509940" cy="620479"/>
      </dsp:txXfrm>
    </dsp:sp>
    <dsp:sp modelId="{7FA6AA0D-1C50-4665-8F5A-314EEA4E5BAC}">
      <dsp:nvSpPr>
        <dsp:cNvPr id="0" name=""/>
        <dsp:cNvSpPr/>
      </dsp:nvSpPr>
      <dsp:spPr>
        <a:xfrm rot="5400000">
          <a:off x="3098434" y="1604214"/>
          <a:ext cx="651503" cy="741713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27625B7-72D6-41A6-A459-5B78905CF8A7}">
      <dsp:nvSpPr>
        <dsp:cNvPr id="0" name=""/>
        <dsp:cNvSpPr/>
      </dsp:nvSpPr>
      <dsp:spPr>
        <a:xfrm>
          <a:off x="2925825" y="882009"/>
          <a:ext cx="1096748" cy="767688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Threat Grid</a:t>
          </a:r>
          <a:endParaRPr lang="en-US" sz="1700" kern="1200" dirty="0"/>
        </a:p>
      </dsp:txBody>
      <dsp:txXfrm>
        <a:off x="2963307" y="919491"/>
        <a:ext cx="1021784" cy="692724"/>
      </dsp:txXfrm>
    </dsp:sp>
    <dsp:sp modelId="{A70F0886-3C0F-48F4-B088-EBE184689A26}">
      <dsp:nvSpPr>
        <dsp:cNvPr id="0" name=""/>
        <dsp:cNvSpPr/>
      </dsp:nvSpPr>
      <dsp:spPr>
        <a:xfrm>
          <a:off x="4080245" y="990600"/>
          <a:ext cx="3556539" cy="6204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/>
            <a:t>If score is 95 or greater file is ‘bad’</a:t>
          </a:r>
          <a:endParaRPr lang="en-US" sz="1200" kern="1200" dirty="0"/>
        </a:p>
      </dsp:txBody>
      <dsp:txXfrm>
        <a:off x="4080245" y="990600"/>
        <a:ext cx="3556539" cy="620479"/>
      </dsp:txXfrm>
    </dsp:sp>
    <dsp:sp modelId="{A1062C10-2C7D-47B9-9229-B2BAE60F4DC8}">
      <dsp:nvSpPr>
        <dsp:cNvPr id="0" name=""/>
        <dsp:cNvSpPr/>
      </dsp:nvSpPr>
      <dsp:spPr>
        <a:xfrm rot="5400000">
          <a:off x="4136013" y="2466581"/>
          <a:ext cx="651503" cy="741713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6D094FE-C627-4AB1-94AA-7C1309986AEA}">
      <dsp:nvSpPr>
        <dsp:cNvPr id="0" name=""/>
        <dsp:cNvSpPr/>
      </dsp:nvSpPr>
      <dsp:spPr>
        <a:xfrm>
          <a:off x="3963404" y="1744376"/>
          <a:ext cx="1096748" cy="767688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err="1" smtClean="0"/>
            <a:t>VirusTotal</a:t>
          </a:r>
          <a:endParaRPr lang="en-US" sz="1700" kern="1200" dirty="0"/>
        </a:p>
      </dsp:txBody>
      <dsp:txXfrm>
        <a:off x="4000886" y="1781858"/>
        <a:ext cx="1021784" cy="692724"/>
      </dsp:txXfrm>
    </dsp:sp>
    <dsp:sp modelId="{58532F42-1EF8-49D6-8B5E-CB3A998DECA9}">
      <dsp:nvSpPr>
        <dsp:cNvPr id="0" name=""/>
        <dsp:cNvSpPr/>
      </dsp:nvSpPr>
      <dsp:spPr>
        <a:xfrm>
          <a:off x="5105404" y="1828799"/>
          <a:ext cx="2895478" cy="6204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/>
            <a:t>If more than n engines convict file is ‘bad’</a:t>
          </a: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/>
            <a:t>Save MD5</a:t>
          </a:r>
          <a:endParaRPr lang="en-US" sz="1200" kern="1200" dirty="0"/>
        </a:p>
      </dsp:txBody>
      <dsp:txXfrm>
        <a:off x="5105404" y="1828799"/>
        <a:ext cx="2895478" cy="620479"/>
      </dsp:txXfrm>
    </dsp:sp>
    <dsp:sp modelId="{A58A7397-C5F2-49E7-ABC4-461D81EF534D}">
      <dsp:nvSpPr>
        <dsp:cNvPr id="0" name=""/>
        <dsp:cNvSpPr/>
      </dsp:nvSpPr>
      <dsp:spPr>
        <a:xfrm>
          <a:off x="5029202" y="2590799"/>
          <a:ext cx="1096748" cy="767688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Team </a:t>
          </a:r>
          <a:r>
            <a:rPr lang="en-US" sz="1700" kern="1200" dirty="0" err="1" smtClean="0"/>
            <a:t>Cymru</a:t>
          </a:r>
          <a:endParaRPr lang="en-US" sz="1700" kern="1200" dirty="0"/>
        </a:p>
      </dsp:txBody>
      <dsp:txXfrm>
        <a:off x="5066684" y="2628281"/>
        <a:ext cx="1021784" cy="69272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44481D-0F42-4655-B046-D1DD74721E72}" type="datetimeFigureOut">
              <a:rPr lang="en-US" smtClean="0"/>
              <a:t>5/29/2017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CC5632-EAB0-40A5-8E16-4E2AEBF974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74628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3A4268-371D-4A6A-96A6-CBBE5C37CA39}" type="datetimeFigureOut">
              <a:rPr lang="en-US" smtClean="0"/>
              <a:t>5/29/2017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C1B8BD-FEF1-497D-AABF-11C9CC288E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887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C1B8BD-FEF1-497D-AABF-11C9CC288E9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3401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C1B8BD-FEF1-497D-AABF-11C9CC288E93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1372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C1B8BD-FEF1-497D-AABF-11C9CC288E93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544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C1B8BD-FEF1-497D-AABF-11C9CC288E9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5208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C1B8BD-FEF1-497D-AABF-11C9CC288E9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5929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C1B8BD-FEF1-497D-AABF-11C9CC288E9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5923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C1B8BD-FEF1-497D-AABF-11C9CC288E9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8807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C1B8BD-FEF1-497D-AABF-11C9CC288E9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1946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C1B8BD-FEF1-497D-AABF-11C9CC288E9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0861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C1B8BD-FEF1-497D-AABF-11C9CC288E9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8123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C1B8BD-FEF1-497D-AABF-11C9CC288E9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1759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4960273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118324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844341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637691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786254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585542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835061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733191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23015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064713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237826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Date Placeholder 3"/>
          <p:cNvSpPr txBox="1">
            <a:spLocks/>
          </p:cNvSpPr>
          <p:nvPr userDrawn="1"/>
        </p:nvSpPr>
        <p:spPr>
          <a:xfrm>
            <a:off x="3505200" y="4705350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0" dirty="0"/>
              <a:t>June 4-7, 2017  </a:t>
            </a:r>
            <a:r>
              <a:rPr lang="en-US" b="0" dirty="0">
                <a:sym typeface="Symbol"/>
              </a:rPr>
              <a:t>  Myrtle Beach, SC  USA</a:t>
            </a:r>
            <a:endParaRPr lang="en-US" b="0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9362" y="4454410"/>
            <a:ext cx="2273638" cy="689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986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6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9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53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58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371600" y="2521744"/>
            <a:ext cx="6400800" cy="1314450"/>
          </a:xfrm>
        </p:spPr>
        <p:txBody>
          <a:bodyPr/>
          <a:lstStyle/>
          <a:p>
            <a:r>
              <a:rPr lang="en-US" dirty="0"/>
              <a:t>Simplify your life with automation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85800" y="1733550"/>
            <a:ext cx="7772400" cy="890588"/>
          </a:xfrm>
        </p:spPr>
        <p:txBody>
          <a:bodyPr>
            <a:normAutofit/>
          </a:bodyPr>
          <a:lstStyle/>
          <a:p>
            <a:r>
              <a:rPr lang="en-US" dirty="0"/>
              <a:t>Threat Hunting and </a:t>
            </a:r>
            <a:r>
              <a:rPr lang="en-US" dirty="0" smtClean="0"/>
              <a:t>Triage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8934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90550"/>
            <a:ext cx="8229600" cy="342900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3500" dirty="0"/>
              <a:t>threat </a:t>
            </a:r>
            <a:r>
              <a:rPr lang="en-US" sz="3500" dirty="0" err="1"/>
              <a:t>hunt·ing</a:t>
            </a:r>
            <a:endParaRPr lang="en-US" sz="3500" dirty="0"/>
          </a:p>
          <a:p>
            <a:pPr marL="0" indent="0">
              <a:buNone/>
            </a:pPr>
            <a:r>
              <a:rPr lang="en-US" sz="3500" dirty="0"/>
              <a:t>/</a:t>
            </a:r>
            <a:r>
              <a:rPr lang="en-US" sz="3500" dirty="0" err="1"/>
              <a:t>THret</a:t>
            </a:r>
            <a:r>
              <a:rPr lang="en-US" sz="3500" dirty="0"/>
              <a:t> ˈ</a:t>
            </a:r>
            <a:r>
              <a:rPr lang="en-US" sz="3500" dirty="0" err="1"/>
              <a:t>hən</a:t>
            </a:r>
            <a:r>
              <a:rPr lang="en-US" sz="3500" dirty="0"/>
              <a:t>(t)</a:t>
            </a:r>
            <a:r>
              <a:rPr lang="en-US" sz="3500" dirty="0" err="1"/>
              <a:t>iNG</a:t>
            </a:r>
            <a:r>
              <a:rPr lang="en-US" sz="3500" dirty="0"/>
              <a:t>/</a:t>
            </a:r>
          </a:p>
          <a:p>
            <a:pPr marL="0" indent="0">
              <a:buNone/>
            </a:pPr>
            <a:r>
              <a:rPr lang="en-US" sz="3100" i="1" dirty="0">
                <a:solidFill>
                  <a:schemeClr val="bg1">
                    <a:lumMod val="65000"/>
                  </a:schemeClr>
                </a:solidFill>
              </a:rPr>
              <a:t>verb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500" dirty="0"/>
              <a:t>The process of proactively and iteratively searching through environments to detect and </a:t>
            </a:r>
            <a:r>
              <a:rPr lang="en-US" sz="3500" dirty="0" smtClean="0"/>
              <a:t>isolate previously unknown threats and breaches</a:t>
            </a:r>
            <a:endParaRPr lang="en-US" sz="3500" dirty="0"/>
          </a:p>
        </p:txBody>
      </p:sp>
    </p:spTree>
    <p:extLst>
      <p:ext uri="{BB962C8B-B14F-4D97-AF65-F5344CB8AC3E}">
        <p14:creationId xmlns:p14="http://schemas.microsoft.com/office/powerpoint/2010/main" val="1802723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041" y="1047750"/>
            <a:ext cx="8107919" cy="2202863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518041" y="3250613"/>
            <a:ext cx="5638800" cy="4571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000" dirty="0" smtClean="0"/>
              <a:t>David Bianco, “A Simple Hunting Maturity Model,” Enterprise Detection &amp; Response blog, Oct. 15, 2015, </a:t>
            </a:r>
          </a:p>
          <a:p>
            <a:pPr algn="l"/>
            <a:r>
              <a:rPr lang="en-US" sz="1000" dirty="0" smtClean="0"/>
              <a:t>http://detect-respond.blogspot.com/2015/10/a-simple-hunting-maturity-model.html</a:t>
            </a:r>
            <a:endParaRPr lang="en-US" sz="1000" dirty="0"/>
          </a:p>
        </p:txBody>
      </p:sp>
      <p:sp>
        <p:nvSpPr>
          <p:cNvPr id="7" name="TextBox 6"/>
          <p:cNvSpPr txBox="1"/>
          <p:nvPr/>
        </p:nvSpPr>
        <p:spPr>
          <a:xfrm>
            <a:off x="762000" y="384750"/>
            <a:ext cx="1295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+mj-lt"/>
              </a:rPr>
              <a:t>Triage</a:t>
            </a:r>
          </a:p>
          <a:p>
            <a:r>
              <a:rPr lang="en-US" sz="2400" dirty="0" smtClean="0">
                <a:latin typeface="+mj-lt"/>
              </a:rPr>
              <a:t>Reactive</a:t>
            </a:r>
            <a:endParaRPr lang="en-US" sz="2400" dirty="0"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010400" y="384750"/>
            <a:ext cx="134851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+mj-lt"/>
              </a:rPr>
              <a:t>Hunting</a:t>
            </a:r>
          </a:p>
          <a:p>
            <a:r>
              <a:rPr lang="en-US" sz="2400" dirty="0" smtClean="0">
                <a:latin typeface="+mj-lt"/>
              </a:rPr>
              <a:t>Proactive</a:t>
            </a:r>
            <a:endParaRPr lang="en-US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05255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807" y="782523"/>
            <a:ext cx="5146386" cy="357845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362200" y="133350"/>
            <a:ext cx="4495800" cy="17526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423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Tools of choice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956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1885950"/>
            <a:ext cx="2743200" cy="12280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885950"/>
            <a:ext cx="4009173" cy="1188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34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Services and Products Leveraged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304800" y="1200151"/>
            <a:ext cx="4495800" cy="3394472"/>
          </a:xfrm>
        </p:spPr>
        <p:txBody>
          <a:bodyPr/>
          <a:lstStyle/>
          <a:p>
            <a:r>
              <a:rPr lang="en-US" dirty="0" smtClean="0"/>
              <a:t>IBM X-Force Exchange</a:t>
            </a:r>
          </a:p>
          <a:p>
            <a:r>
              <a:rPr lang="en-US" dirty="0" smtClean="0"/>
              <a:t>Cisco Umbrella Investigate</a:t>
            </a:r>
          </a:p>
          <a:p>
            <a:r>
              <a:rPr lang="en-US" dirty="0" smtClean="0"/>
              <a:t>Risk IQ Passive Total</a:t>
            </a:r>
          </a:p>
          <a:p>
            <a:r>
              <a:rPr lang="en-US" dirty="0" smtClean="0"/>
              <a:t>The Tor Project</a:t>
            </a:r>
          </a:p>
          <a:p>
            <a:r>
              <a:rPr lang="en-US" dirty="0" err="1" smtClean="0"/>
              <a:t>Whois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4800600" y="1200151"/>
            <a:ext cx="4038600" cy="3394472"/>
          </a:xfrm>
        </p:spPr>
        <p:txBody>
          <a:bodyPr/>
          <a:lstStyle/>
          <a:p>
            <a:r>
              <a:rPr lang="en-US" dirty="0" err="1" smtClean="0"/>
              <a:t>VirusTotal</a:t>
            </a:r>
            <a:endParaRPr lang="en-US" dirty="0" smtClean="0"/>
          </a:p>
          <a:p>
            <a:r>
              <a:rPr lang="en-US" dirty="0" smtClean="0"/>
              <a:t>Cisco Threat Grid</a:t>
            </a:r>
          </a:p>
          <a:p>
            <a:r>
              <a:rPr lang="en-US" dirty="0" smtClean="0"/>
              <a:t>Team </a:t>
            </a:r>
            <a:r>
              <a:rPr lang="en-US" dirty="0" err="1" smtClean="0"/>
              <a:t>Cymru</a:t>
            </a:r>
            <a:r>
              <a:rPr lang="en-US" dirty="0" smtClean="0"/>
              <a:t> MHR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1843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hash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Use Case One: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8345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hash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SHA256:</a:t>
            </a:r>
          </a:p>
          <a:p>
            <a:pPr marL="0" indent="0">
              <a:buNone/>
            </a:pPr>
            <a:r>
              <a:rPr lang="en-US" sz="2000" dirty="0" smtClean="0"/>
              <a:t>ed01ebfbc9eb5bbea545af4d01bf5f1071661840480439c6e5babe8e080e41aa</a:t>
            </a:r>
            <a:endParaRPr lang="en-US" sz="2000" dirty="0"/>
          </a:p>
          <a:p>
            <a:endParaRPr lang="en-US" dirty="0"/>
          </a:p>
        </p:txBody>
      </p:sp>
      <p:sp>
        <p:nvSpPr>
          <p:cNvPr id="6" name="Content Placeholder 4"/>
          <p:cNvSpPr txBox="1">
            <a:spLocks/>
          </p:cNvSpPr>
          <p:nvPr/>
        </p:nvSpPr>
        <p:spPr>
          <a:xfrm>
            <a:off x="457200" y="2571750"/>
            <a:ext cx="4495800" cy="194667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IBM X-Force Exchange</a:t>
            </a:r>
          </a:p>
          <a:p>
            <a:r>
              <a:rPr lang="en-US" dirty="0" smtClean="0"/>
              <a:t>Cisco </a:t>
            </a:r>
            <a:r>
              <a:rPr lang="en-US" dirty="0"/>
              <a:t>Threat </a:t>
            </a:r>
            <a:r>
              <a:rPr lang="en-US" dirty="0" smtClean="0"/>
              <a:t>Grid</a:t>
            </a:r>
          </a:p>
          <a:p>
            <a:r>
              <a:rPr lang="en-US" dirty="0" err="1" smtClean="0"/>
              <a:t>VirusTotal</a:t>
            </a:r>
            <a:endParaRPr lang="en-US" dirty="0"/>
          </a:p>
          <a:p>
            <a:r>
              <a:rPr lang="en-US" dirty="0"/>
              <a:t>Team </a:t>
            </a:r>
            <a:r>
              <a:rPr lang="en-US" dirty="0" err="1"/>
              <a:t>Cymru</a:t>
            </a:r>
            <a:r>
              <a:rPr lang="en-US" dirty="0"/>
              <a:t> MHR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8" name="Content Placeholder 5"/>
          <p:cNvSpPr txBox="1">
            <a:spLocks/>
          </p:cNvSpPr>
          <p:nvPr/>
        </p:nvSpPr>
        <p:spPr>
          <a:xfrm>
            <a:off x="4800600" y="2190749"/>
            <a:ext cx="4038600" cy="240387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6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" y="365760"/>
            <a:ext cx="6986344" cy="3394075"/>
          </a:xfrm>
          <a:prstGeom prst="rect">
            <a:avLst/>
          </a:prstGeom>
        </p:spPr>
      </p:pic>
      <p:pic>
        <p:nvPicPr>
          <p:cNvPr id="9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" y="640080"/>
            <a:ext cx="6986344" cy="3394074"/>
          </a:xfrm>
          <a:prstGeom prst="rect">
            <a:avLst/>
          </a:prstGeom>
        </p:spPr>
      </p:pic>
      <p:pic>
        <p:nvPicPr>
          <p:cNvPr id="10" name="Content Placeholder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040" y="914400"/>
            <a:ext cx="6986344" cy="339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384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932" y="285750"/>
            <a:ext cx="8054136" cy="3962400"/>
          </a:xfrm>
        </p:spPr>
      </p:pic>
      <p:grpSp>
        <p:nvGrpSpPr>
          <p:cNvPr id="7" name="Group 6"/>
          <p:cNvGrpSpPr>
            <a:grpSpLocks noChangeAspect="1"/>
          </p:cNvGrpSpPr>
          <p:nvPr/>
        </p:nvGrpSpPr>
        <p:grpSpPr>
          <a:xfrm rot="16200000">
            <a:off x="2714625" y="1076325"/>
            <a:ext cx="1160463" cy="493712"/>
            <a:chOff x="7413625" y="908051"/>
            <a:chExt cx="1160463" cy="493712"/>
          </a:xfrm>
        </p:grpSpPr>
        <p:sp>
          <p:nvSpPr>
            <p:cNvPr id="11" name="Freeform 72"/>
            <p:cNvSpPr>
              <a:spLocks noEditPoints="1"/>
            </p:cNvSpPr>
            <p:nvPr/>
          </p:nvSpPr>
          <p:spPr bwMode="auto">
            <a:xfrm>
              <a:off x="7413625" y="1092201"/>
              <a:ext cx="1160463" cy="123825"/>
            </a:xfrm>
            <a:custGeom>
              <a:avLst/>
              <a:gdLst>
                <a:gd name="T0" fmla="*/ 654 w 664"/>
                <a:gd name="T1" fmla="*/ 61 h 71"/>
                <a:gd name="T2" fmla="*/ 653 w 664"/>
                <a:gd name="T3" fmla="*/ 61 h 71"/>
                <a:gd name="T4" fmla="*/ 653 w 664"/>
                <a:gd name="T5" fmla="*/ 61 h 71"/>
                <a:gd name="T6" fmla="*/ 654 w 664"/>
                <a:gd name="T7" fmla="*/ 61 h 71"/>
                <a:gd name="T8" fmla="*/ 654 w 664"/>
                <a:gd name="T9" fmla="*/ 60 h 71"/>
                <a:gd name="T10" fmla="*/ 654 w 664"/>
                <a:gd name="T11" fmla="*/ 60 h 71"/>
                <a:gd name="T12" fmla="*/ 654 w 664"/>
                <a:gd name="T13" fmla="*/ 60 h 71"/>
                <a:gd name="T14" fmla="*/ 654 w 664"/>
                <a:gd name="T15" fmla="*/ 60 h 71"/>
                <a:gd name="T16" fmla="*/ 654 w 664"/>
                <a:gd name="T17" fmla="*/ 60 h 71"/>
                <a:gd name="T18" fmla="*/ 654 w 664"/>
                <a:gd name="T19" fmla="*/ 60 h 71"/>
                <a:gd name="T20" fmla="*/ 654 w 664"/>
                <a:gd name="T21" fmla="*/ 60 h 71"/>
                <a:gd name="T22" fmla="*/ 654 w 664"/>
                <a:gd name="T23" fmla="*/ 60 h 71"/>
                <a:gd name="T24" fmla="*/ 654 w 664"/>
                <a:gd name="T25" fmla="*/ 60 h 71"/>
                <a:gd name="T26" fmla="*/ 661 w 664"/>
                <a:gd name="T27" fmla="*/ 50 h 71"/>
                <a:gd name="T28" fmla="*/ 661 w 664"/>
                <a:gd name="T29" fmla="*/ 50 h 71"/>
                <a:gd name="T30" fmla="*/ 661 w 664"/>
                <a:gd name="T31" fmla="*/ 50 h 71"/>
                <a:gd name="T32" fmla="*/ 661 w 664"/>
                <a:gd name="T33" fmla="*/ 50 h 71"/>
                <a:gd name="T34" fmla="*/ 661 w 664"/>
                <a:gd name="T35" fmla="*/ 50 h 71"/>
                <a:gd name="T36" fmla="*/ 661 w 664"/>
                <a:gd name="T37" fmla="*/ 50 h 71"/>
                <a:gd name="T38" fmla="*/ 661 w 664"/>
                <a:gd name="T39" fmla="*/ 21 h 71"/>
                <a:gd name="T40" fmla="*/ 664 w 664"/>
                <a:gd name="T41" fmla="*/ 36 h 71"/>
                <a:gd name="T42" fmla="*/ 661 w 664"/>
                <a:gd name="T43" fmla="*/ 50 h 71"/>
                <a:gd name="T44" fmla="*/ 664 w 664"/>
                <a:gd name="T45" fmla="*/ 36 h 71"/>
                <a:gd name="T46" fmla="*/ 661 w 664"/>
                <a:gd name="T47" fmla="*/ 21 h 71"/>
                <a:gd name="T48" fmla="*/ 660 w 664"/>
                <a:gd name="T49" fmla="*/ 21 h 71"/>
                <a:gd name="T50" fmla="*/ 660 w 664"/>
                <a:gd name="T51" fmla="*/ 21 h 71"/>
                <a:gd name="T52" fmla="*/ 660 w 664"/>
                <a:gd name="T53" fmla="*/ 21 h 71"/>
                <a:gd name="T54" fmla="*/ 543 w 664"/>
                <a:gd name="T55" fmla="*/ 0 h 71"/>
                <a:gd name="T56" fmla="*/ 35 w 664"/>
                <a:gd name="T57" fmla="*/ 0 h 71"/>
                <a:gd name="T58" fmla="*/ 0 w 664"/>
                <a:gd name="T59" fmla="*/ 36 h 71"/>
                <a:gd name="T60" fmla="*/ 35 w 664"/>
                <a:gd name="T61" fmla="*/ 71 h 71"/>
                <a:gd name="T62" fmla="*/ 543 w 664"/>
                <a:gd name="T63" fmla="*/ 71 h 71"/>
                <a:gd name="T64" fmla="*/ 578 w 664"/>
                <a:gd name="T65" fmla="*/ 36 h 71"/>
                <a:gd name="T66" fmla="*/ 543 w 664"/>
                <a:gd name="T67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64" h="71">
                  <a:moveTo>
                    <a:pt x="654" y="61"/>
                  </a:moveTo>
                  <a:cubicBezTo>
                    <a:pt x="653" y="61"/>
                    <a:pt x="653" y="61"/>
                    <a:pt x="653" y="61"/>
                  </a:cubicBezTo>
                  <a:cubicBezTo>
                    <a:pt x="653" y="61"/>
                    <a:pt x="653" y="61"/>
                    <a:pt x="653" y="61"/>
                  </a:cubicBezTo>
                  <a:cubicBezTo>
                    <a:pt x="653" y="61"/>
                    <a:pt x="653" y="61"/>
                    <a:pt x="654" y="61"/>
                  </a:cubicBezTo>
                  <a:moveTo>
                    <a:pt x="654" y="60"/>
                  </a:moveTo>
                  <a:cubicBezTo>
                    <a:pt x="654" y="60"/>
                    <a:pt x="654" y="60"/>
                    <a:pt x="654" y="60"/>
                  </a:cubicBezTo>
                  <a:cubicBezTo>
                    <a:pt x="654" y="60"/>
                    <a:pt x="654" y="60"/>
                    <a:pt x="654" y="60"/>
                  </a:cubicBezTo>
                  <a:moveTo>
                    <a:pt x="654" y="60"/>
                  </a:moveTo>
                  <a:cubicBezTo>
                    <a:pt x="654" y="60"/>
                    <a:pt x="654" y="60"/>
                    <a:pt x="654" y="60"/>
                  </a:cubicBezTo>
                  <a:cubicBezTo>
                    <a:pt x="654" y="60"/>
                    <a:pt x="654" y="60"/>
                    <a:pt x="654" y="60"/>
                  </a:cubicBezTo>
                  <a:moveTo>
                    <a:pt x="654" y="60"/>
                  </a:moveTo>
                  <a:cubicBezTo>
                    <a:pt x="654" y="60"/>
                    <a:pt x="654" y="60"/>
                    <a:pt x="654" y="60"/>
                  </a:cubicBezTo>
                  <a:cubicBezTo>
                    <a:pt x="654" y="60"/>
                    <a:pt x="654" y="60"/>
                    <a:pt x="654" y="60"/>
                  </a:cubicBezTo>
                  <a:moveTo>
                    <a:pt x="661" y="50"/>
                  </a:moveTo>
                  <a:cubicBezTo>
                    <a:pt x="661" y="50"/>
                    <a:pt x="661" y="50"/>
                    <a:pt x="661" y="50"/>
                  </a:cubicBezTo>
                  <a:cubicBezTo>
                    <a:pt x="661" y="50"/>
                    <a:pt x="661" y="50"/>
                    <a:pt x="661" y="50"/>
                  </a:cubicBezTo>
                  <a:moveTo>
                    <a:pt x="661" y="50"/>
                  </a:moveTo>
                  <a:cubicBezTo>
                    <a:pt x="661" y="50"/>
                    <a:pt x="661" y="50"/>
                    <a:pt x="661" y="50"/>
                  </a:cubicBezTo>
                  <a:cubicBezTo>
                    <a:pt x="661" y="50"/>
                    <a:pt x="661" y="50"/>
                    <a:pt x="661" y="50"/>
                  </a:cubicBezTo>
                  <a:moveTo>
                    <a:pt x="661" y="21"/>
                  </a:moveTo>
                  <a:cubicBezTo>
                    <a:pt x="663" y="26"/>
                    <a:pt x="664" y="31"/>
                    <a:pt x="664" y="36"/>
                  </a:cubicBezTo>
                  <a:cubicBezTo>
                    <a:pt x="664" y="41"/>
                    <a:pt x="663" y="45"/>
                    <a:pt x="661" y="50"/>
                  </a:cubicBezTo>
                  <a:cubicBezTo>
                    <a:pt x="663" y="45"/>
                    <a:pt x="664" y="41"/>
                    <a:pt x="664" y="36"/>
                  </a:cubicBezTo>
                  <a:cubicBezTo>
                    <a:pt x="664" y="31"/>
                    <a:pt x="663" y="26"/>
                    <a:pt x="661" y="21"/>
                  </a:cubicBezTo>
                  <a:moveTo>
                    <a:pt x="660" y="21"/>
                  </a:moveTo>
                  <a:cubicBezTo>
                    <a:pt x="660" y="21"/>
                    <a:pt x="660" y="21"/>
                    <a:pt x="660" y="21"/>
                  </a:cubicBezTo>
                  <a:cubicBezTo>
                    <a:pt x="660" y="21"/>
                    <a:pt x="660" y="21"/>
                    <a:pt x="660" y="21"/>
                  </a:cubicBezTo>
                  <a:moveTo>
                    <a:pt x="543" y="0"/>
                  </a:moveTo>
                  <a:cubicBezTo>
                    <a:pt x="35" y="0"/>
                    <a:pt x="35" y="0"/>
                    <a:pt x="35" y="0"/>
                  </a:cubicBezTo>
                  <a:cubicBezTo>
                    <a:pt x="15" y="0"/>
                    <a:pt x="0" y="16"/>
                    <a:pt x="0" y="36"/>
                  </a:cubicBezTo>
                  <a:cubicBezTo>
                    <a:pt x="0" y="55"/>
                    <a:pt x="15" y="71"/>
                    <a:pt x="35" y="71"/>
                  </a:cubicBezTo>
                  <a:cubicBezTo>
                    <a:pt x="543" y="71"/>
                    <a:pt x="543" y="71"/>
                    <a:pt x="543" y="71"/>
                  </a:cubicBezTo>
                  <a:cubicBezTo>
                    <a:pt x="578" y="36"/>
                    <a:pt x="578" y="36"/>
                    <a:pt x="578" y="36"/>
                  </a:cubicBezTo>
                  <a:cubicBezTo>
                    <a:pt x="543" y="0"/>
                    <a:pt x="543" y="0"/>
                    <a:pt x="543" y="0"/>
                  </a:cubicBezTo>
                </a:path>
              </a:pathLst>
            </a:custGeom>
            <a:solidFill>
              <a:srgbClr val="C00000"/>
            </a:solidFill>
            <a:ln w="12700"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73"/>
            <p:cNvSpPr>
              <a:spLocks/>
            </p:cNvSpPr>
            <p:nvPr/>
          </p:nvSpPr>
          <p:spPr bwMode="auto">
            <a:xfrm>
              <a:off x="8259763" y="908051"/>
              <a:ext cx="295275" cy="203200"/>
            </a:xfrm>
            <a:custGeom>
              <a:avLst/>
              <a:gdLst>
                <a:gd name="T0" fmla="*/ 38 w 169"/>
                <a:gd name="T1" fmla="*/ 0 h 116"/>
                <a:gd name="T2" fmla="*/ 13 w 169"/>
                <a:gd name="T3" fmla="*/ 10 h 116"/>
                <a:gd name="T4" fmla="*/ 13 w 169"/>
                <a:gd name="T5" fmla="*/ 60 h 116"/>
                <a:gd name="T6" fmla="*/ 59 w 169"/>
                <a:gd name="T7" fmla="*/ 105 h 116"/>
                <a:gd name="T8" fmla="*/ 144 w 169"/>
                <a:gd name="T9" fmla="*/ 105 h 116"/>
                <a:gd name="T10" fmla="*/ 144 w 169"/>
                <a:gd name="T11" fmla="*/ 105 h 116"/>
                <a:gd name="T12" fmla="*/ 148 w 169"/>
                <a:gd name="T13" fmla="*/ 106 h 116"/>
                <a:gd name="T14" fmla="*/ 156 w 169"/>
                <a:gd name="T15" fmla="*/ 107 h 116"/>
                <a:gd name="T16" fmla="*/ 156 w 169"/>
                <a:gd name="T17" fmla="*/ 107 h 116"/>
                <a:gd name="T18" fmla="*/ 156 w 169"/>
                <a:gd name="T19" fmla="*/ 108 h 116"/>
                <a:gd name="T20" fmla="*/ 169 w 169"/>
                <a:gd name="T21" fmla="*/ 116 h 116"/>
                <a:gd name="T22" fmla="*/ 63 w 169"/>
                <a:gd name="T23" fmla="*/ 10 h 116"/>
                <a:gd name="T24" fmla="*/ 38 w 169"/>
                <a:gd name="T25" fmla="*/ 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9" h="116">
                  <a:moveTo>
                    <a:pt x="38" y="0"/>
                  </a:moveTo>
                  <a:cubicBezTo>
                    <a:pt x="29" y="0"/>
                    <a:pt x="20" y="3"/>
                    <a:pt x="13" y="10"/>
                  </a:cubicBezTo>
                  <a:cubicBezTo>
                    <a:pt x="0" y="24"/>
                    <a:pt x="0" y="46"/>
                    <a:pt x="13" y="60"/>
                  </a:cubicBezTo>
                  <a:cubicBezTo>
                    <a:pt x="59" y="105"/>
                    <a:pt x="59" y="105"/>
                    <a:pt x="59" y="105"/>
                  </a:cubicBezTo>
                  <a:cubicBezTo>
                    <a:pt x="144" y="105"/>
                    <a:pt x="144" y="105"/>
                    <a:pt x="144" y="105"/>
                  </a:cubicBezTo>
                  <a:cubicBezTo>
                    <a:pt x="144" y="105"/>
                    <a:pt x="144" y="105"/>
                    <a:pt x="144" y="105"/>
                  </a:cubicBezTo>
                  <a:cubicBezTo>
                    <a:pt x="146" y="105"/>
                    <a:pt x="147" y="105"/>
                    <a:pt x="148" y="106"/>
                  </a:cubicBezTo>
                  <a:cubicBezTo>
                    <a:pt x="151" y="106"/>
                    <a:pt x="154" y="106"/>
                    <a:pt x="156" y="107"/>
                  </a:cubicBezTo>
                  <a:cubicBezTo>
                    <a:pt x="156" y="107"/>
                    <a:pt x="156" y="107"/>
                    <a:pt x="156" y="107"/>
                  </a:cubicBezTo>
                  <a:cubicBezTo>
                    <a:pt x="156" y="107"/>
                    <a:pt x="156" y="107"/>
                    <a:pt x="156" y="108"/>
                  </a:cubicBezTo>
                  <a:cubicBezTo>
                    <a:pt x="161" y="109"/>
                    <a:pt x="166" y="112"/>
                    <a:pt x="169" y="116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57" y="3"/>
                    <a:pt x="48" y="0"/>
                    <a:pt x="38" y="0"/>
                  </a:cubicBezTo>
                </a:path>
              </a:pathLst>
            </a:custGeom>
            <a:solidFill>
              <a:srgbClr val="C00000"/>
            </a:solidFill>
            <a:ln w="12700"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74"/>
            <p:cNvSpPr>
              <a:spLocks noEditPoints="1"/>
            </p:cNvSpPr>
            <p:nvPr/>
          </p:nvSpPr>
          <p:spPr bwMode="auto">
            <a:xfrm>
              <a:off x="8362950" y="1092201"/>
              <a:ext cx="169863" cy="61912"/>
            </a:xfrm>
            <a:custGeom>
              <a:avLst/>
              <a:gdLst>
                <a:gd name="T0" fmla="*/ 97 w 97"/>
                <a:gd name="T1" fmla="*/ 2 h 36"/>
                <a:gd name="T2" fmla="*/ 97 w 97"/>
                <a:gd name="T3" fmla="*/ 3 h 36"/>
                <a:gd name="T4" fmla="*/ 97 w 97"/>
                <a:gd name="T5" fmla="*/ 2 h 36"/>
                <a:gd name="T6" fmla="*/ 89 w 97"/>
                <a:gd name="T7" fmla="*/ 1 h 36"/>
                <a:gd name="T8" fmla="*/ 97 w 97"/>
                <a:gd name="T9" fmla="*/ 2 h 36"/>
                <a:gd name="T10" fmla="*/ 89 w 97"/>
                <a:gd name="T11" fmla="*/ 1 h 36"/>
                <a:gd name="T12" fmla="*/ 85 w 97"/>
                <a:gd name="T13" fmla="*/ 0 h 36"/>
                <a:gd name="T14" fmla="*/ 0 w 97"/>
                <a:gd name="T15" fmla="*/ 0 h 36"/>
                <a:gd name="T16" fmla="*/ 35 w 97"/>
                <a:gd name="T17" fmla="*/ 36 h 36"/>
                <a:gd name="T18" fmla="*/ 60 w 97"/>
                <a:gd name="T19" fmla="*/ 11 h 36"/>
                <a:gd name="T20" fmla="*/ 85 w 97"/>
                <a:gd name="T21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7" h="36">
                  <a:moveTo>
                    <a:pt x="97" y="2"/>
                  </a:moveTo>
                  <a:cubicBezTo>
                    <a:pt x="97" y="2"/>
                    <a:pt x="97" y="2"/>
                    <a:pt x="97" y="3"/>
                  </a:cubicBezTo>
                  <a:cubicBezTo>
                    <a:pt x="97" y="2"/>
                    <a:pt x="97" y="2"/>
                    <a:pt x="97" y="2"/>
                  </a:cubicBezTo>
                  <a:moveTo>
                    <a:pt x="89" y="1"/>
                  </a:moveTo>
                  <a:cubicBezTo>
                    <a:pt x="92" y="1"/>
                    <a:pt x="94" y="1"/>
                    <a:pt x="97" y="2"/>
                  </a:cubicBezTo>
                  <a:cubicBezTo>
                    <a:pt x="95" y="1"/>
                    <a:pt x="92" y="1"/>
                    <a:pt x="89" y="1"/>
                  </a:cubicBezTo>
                  <a:moveTo>
                    <a:pt x="8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60" y="11"/>
                    <a:pt x="60" y="11"/>
                    <a:pt x="60" y="11"/>
                  </a:cubicBezTo>
                  <a:cubicBezTo>
                    <a:pt x="67" y="4"/>
                    <a:pt x="76" y="0"/>
                    <a:pt x="85" y="0"/>
                  </a:cubicBezTo>
                </a:path>
              </a:pathLst>
            </a:custGeom>
            <a:solidFill>
              <a:srgbClr val="C80606"/>
            </a:solidFill>
            <a:ln w="12700">
              <a:solidFill>
                <a:srgbClr val="C80606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75"/>
            <p:cNvSpPr>
              <a:spLocks/>
            </p:cNvSpPr>
            <p:nvPr/>
          </p:nvSpPr>
          <p:spPr bwMode="auto">
            <a:xfrm>
              <a:off x="8259763" y="1198563"/>
              <a:ext cx="295275" cy="203200"/>
            </a:xfrm>
            <a:custGeom>
              <a:avLst/>
              <a:gdLst>
                <a:gd name="T0" fmla="*/ 169 w 169"/>
                <a:gd name="T1" fmla="*/ 0 h 116"/>
                <a:gd name="T2" fmla="*/ 169 w 169"/>
                <a:gd name="T3" fmla="*/ 0 h 116"/>
                <a:gd name="T4" fmla="*/ 169 w 169"/>
                <a:gd name="T5" fmla="*/ 0 h 116"/>
                <a:gd name="T6" fmla="*/ 169 w 169"/>
                <a:gd name="T7" fmla="*/ 0 h 116"/>
                <a:gd name="T8" fmla="*/ 169 w 169"/>
                <a:gd name="T9" fmla="*/ 0 h 116"/>
                <a:gd name="T10" fmla="*/ 169 w 169"/>
                <a:gd name="T11" fmla="*/ 0 h 116"/>
                <a:gd name="T12" fmla="*/ 169 w 169"/>
                <a:gd name="T13" fmla="*/ 0 h 116"/>
                <a:gd name="T14" fmla="*/ 169 w 169"/>
                <a:gd name="T15" fmla="*/ 0 h 116"/>
                <a:gd name="T16" fmla="*/ 158 w 169"/>
                <a:gd name="T17" fmla="*/ 7 h 116"/>
                <a:gd name="T18" fmla="*/ 158 w 169"/>
                <a:gd name="T19" fmla="*/ 7 h 116"/>
                <a:gd name="T20" fmla="*/ 158 w 169"/>
                <a:gd name="T21" fmla="*/ 7 h 116"/>
                <a:gd name="T22" fmla="*/ 144 w 169"/>
                <a:gd name="T23" fmla="*/ 10 h 116"/>
                <a:gd name="T24" fmla="*/ 59 w 169"/>
                <a:gd name="T25" fmla="*/ 10 h 116"/>
                <a:gd name="T26" fmla="*/ 13 w 169"/>
                <a:gd name="T27" fmla="*/ 56 h 116"/>
                <a:gd name="T28" fmla="*/ 13 w 169"/>
                <a:gd name="T29" fmla="*/ 106 h 116"/>
                <a:gd name="T30" fmla="*/ 38 w 169"/>
                <a:gd name="T31" fmla="*/ 116 h 116"/>
                <a:gd name="T32" fmla="*/ 63 w 169"/>
                <a:gd name="T33" fmla="*/ 106 h 116"/>
                <a:gd name="T34" fmla="*/ 169 w 169"/>
                <a:gd name="T35" fmla="*/ 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69" h="116">
                  <a:moveTo>
                    <a:pt x="169" y="0"/>
                  </a:moveTo>
                  <a:cubicBezTo>
                    <a:pt x="169" y="0"/>
                    <a:pt x="169" y="0"/>
                    <a:pt x="169" y="0"/>
                  </a:cubicBezTo>
                  <a:cubicBezTo>
                    <a:pt x="169" y="0"/>
                    <a:pt x="169" y="0"/>
                    <a:pt x="169" y="0"/>
                  </a:cubicBezTo>
                  <a:cubicBezTo>
                    <a:pt x="169" y="0"/>
                    <a:pt x="169" y="0"/>
                    <a:pt x="169" y="0"/>
                  </a:cubicBezTo>
                  <a:cubicBezTo>
                    <a:pt x="169" y="0"/>
                    <a:pt x="169" y="0"/>
                    <a:pt x="169" y="0"/>
                  </a:cubicBezTo>
                  <a:cubicBezTo>
                    <a:pt x="169" y="0"/>
                    <a:pt x="169" y="0"/>
                    <a:pt x="169" y="0"/>
                  </a:cubicBezTo>
                  <a:cubicBezTo>
                    <a:pt x="169" y="0"/>
                    <a:pt x="169" y="0"/>
                    <a:pt x="169" y="0"/>
                  </a:cubicBezTo>
                  <a:cubicBezTo>
                    <a:pt x="169" y="0"/>
                    <a:pt x="169" y="0"/>
                    <a:pt x="169" y="0"/>
                  </a:cubicBezTo>
                  <a:cubicBezTo>
                    <a:pt x="165" y="3"/>
                    <a:pt x="162" y="6"/>
                    <a:pt x="158" y="7"/>
                  </a:cubicBezTo>
                  <a:cubicBezTo>
                    <a:pt x="158" y="7"/>
                    <a:pt x="158" y="7"/>
                    <a:pt x="158" y="7"/>
                  </a:cubicBezTo>
                  <a:cubicBezTo>
                    <a:pt x="158" y="7"/>
                    <a:pt x="158" y="7"/>
                    <a:pt x="158" y="7"/>
                  </a:cubicBezTo>
                  <a:cubicBezTo>
                    <a:pt x="154" y="9"/>
                    <a:pt x="149" y="10"/>
                    <a:pt x="144" y="10"/>
                  </a:cubicBezTo>
                  <a:cubicBezTo>
                    <a:pt x="59" y="10"/>
                    <a:pt x="59" y="10"/>
                    <a:pt x="59" y="10"/>
                  </a:cubicBezTo>
                  <a:cubicBezTo>
                    <a:pt x="13" y="56"/>
                    <a:pt x="13" y="56"/>
                    <a:pt x="13" y="56"/>
                  </a:cubicBezTo>
                  <a:cubicBezTo>
                    <a:pt x="0" y="69"/>
                    <a:pt x="0" y="92"/>
                    <a:pt x="13" y="106"/>
                  </a:cubicBezTo>
                  <a:cubicBezTo>
                    <a:pt x="20" y="113"/>
                    <a:pt x="29" y="116"/>
                    <a:pt x="38" y="116"/>
                  </a:cubicBezTo>
                  <a:cubicBezTo>
                    <a:pt x="48" y="116"/>
                    <a:pt x="57" y="113"/>
                    <a:pt x="63" y="106"/>
                  </a:cubicBezTo>
                  <a:cubicBezTo>
                    <a:pt x="169" y="0"/>
                    <a:pt x="169" y="0"/>
                    <a:pt x="169" y="0"/>
                  </a:cubicBezTo>
                </a:path>
              </a:pathLst>
            </a:custGeom>
            <a:solidFill>
              <a:srgbClr val="C00000"/>
            </a:solidFill>
            <a:ln w="12700"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76"/>
            <p:cNvSpPr>
              <a:spLocks noEditPoints="1"/>
            </p:cNvSpPr>
            <p:nvPr/>
          </p:nvSpPr>
          <p:spPr bwMode="auto">
            <a:xfrm>
              <a:off x="8362950" y="1154113"/>
              <a:ext cx="192088" cy="61912"/>
            </a:xfrm>
            <a:custGeom>
              <a:avLst/>
              <a:gdLst>
                <a:gd name="T0" fmla="*/ 99 w 110"/>
                <a:gd name="T1" fmla="*/ 32 h 35"/>
                <a:gd name="T2" fmla="*/ 99 w 110"/>
                <a:gd name="T3" fmla="*/ 32 h 35"/>
                <a:gd name="T4" fmla="*/ 99 w 110"/>
                <a:gd name="T5" fmla="*/ 32 h 35"/>
                <a:gd name="T6" fmla="*/ 110 w 110"/>
                <a:gd name="T7" fmla="*/ 25 h 35"/>
                <a:gd name="T8" fmla="*/ 110 w 110"/>
                <a:gd name="T9" fmla="*/ 25 h 35"/>
                <a:gd name="T10" fmla="*/ 110 w 110"/>
                <a:gd name="T11" fmla="*/ 25 h 35"/>
                <a:gd name="T12" fmla="*/ 110 w 110"/>
                <a:gd name="T13" fmla="*/ 25 h 35"/>
                <a:gd name="T14" fmla="*/ 110 w 110"/>
                <a:gd name="T15" fmla="*/ 25 h 35"/>
                <a:gd name="T16" fmla="*/ 110 w 110"/>
                <a:gd name="T17" fmla="*/ 25 h 35"/>
                <a:gd name="T18" fmla="*/ 110 w 110"/>
                <a:gd name="T19" fmla="*/ 25 h 35"/>
                <a:gd name="T20" fmla="*/ 110 w 110"/>
                <a:gd name="T21" fmla="*/ 25 h 35"/>
                <a:gd name="T22" fmla="*/ 110 w 110"/>
                <a:gd name="T23" fmla="*/ 25 h 35"/>
                <a:gd name="T24" fmla="*/ 110 w 110"/>
                <a:gd name="T25" fmla="*/ 25 h 35"/>
                <a:gd name="T26" fmla="*/ 110 w 110"/>
                <a:gd name="T27" fmla="*/ 25 h 35"/>
                <a:gd name="T28" fmla="*/ 110 w 110"/>
                <a:gd name="T29" fmla="*/ 25 h 35"/>
                <a:gd name="T30" fmla="*/ 110 w 110"/>
                <a:gd name="T31" fmla="*/ 25 h 35"/>
                <a:gd name="T32" fmla="*/ 35 w 110"/>
                <a:gd name="T33" fmla="*/ 0 h 35"/>
                <a:gd name="T34" fmla="*/ 0 w 110"/>
                <a:gd name="T35" fmla="*/ 35 h 35"/>
                <a:gd name="T36" fmla="*/ 85 w 110"/>
                <a:gd name="T37" fmla="*/ 35 h 35"/>
                <a:gd name="T38" fmla="*/ 99 w 110"/>
                <a:gd name="T39" fmla="*/ 32 h 35"/>
                <a:gd name="T40" fmla="*/ 85 w 110"/>
                <a:gd name="T41" fmla="*/ 35 h 35"/>
                <a:gd name="T42" fmla="*/ 60 w 110"/>
                <a:gd name="T43" fmla="*/ 25 h 35"/>
                <a:gd name="T44" fmla="*/ 35 w 110"/>
                <a:gd name="T4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0" h="35">
                  <a:moveTo>
                    <a:pt x="99" y="32"/>
                  </a:moveTo>
                  <a:cubicBezTo>
                    <a:pt x="99" y="32"/>
                    <a:pt x="99" y="32"/>
                    <a:pt x="99" y="32"/>
                  </a:cubicBezTo>
                  <a:cubicBezTo>
                    <a:pt x="99" y="32"/>
                    <a:pt x="99" y="32"/>
                    <a:pt x="99" y="32"/>
                  </a:cubicBezTo>
                  <a:moveTo>
                    <a:pt x="110" y="25"/>
                  </a:moveTo>
                  <a:cubicBezTo>
                    <a:pt x="110" y="25"/>
                    <a:pt x="110" y="25"/>
                    <a:pt x="110" y="25"/>
                  </a:cubicBezTo>
                  <a:cubicBezTo>
                    <a:pt x="110" y="25"/>
                    <a:pt x="110" y="25"/>
                    <a:pt x="110" y="25"/>
                  </a:cubicBezTo>
                  <a:moveTo>
                    <a:pt x="110" y="25"/>
                  </a:moveTo>
                  <a:cubicBezTo>
                    <a:pt x="110" y="25"/>
                    <a:pt x="110" y="25"/>
                    <a:pt x="110" y="25"/>
                  </a:cubicBezTo>
                  <a:cubicBezTo>
                    <a:pt x="110" y="25"/>
                    <a:pt x="110" y="25"/>
                    <a:pt x="110" y="25"/>
                  </a:cubicBezTo>
                  <a:moveTo>
                    <a:pt x="110" y="25"/>
                  </a:moveTo>
                  <a:cubicBezTo>
                    <a:pt x="110" y="25"/>
                    <a:pt x="110" y="25"/>
                    <a:pt x="110" y="25"/>
                  </a:cubicBezTo>
                  <a:cubicBezTo>
                    <a:pt x="110" y="25"/>
                    <a:pt x="110" y="25"/>
                    <a:pt x="110" y="25"/>
                  </a:cubicBezTo>
                  <a:moveTo>
                    <a:pt x="110" y="25"/>
                  </a:moveTo>
                  <a:cubicBezTo>
                    <a:pt x="110" y="25"/>
                    <a:pt x="110" y="25"/>
                    <a:pt x="110" y="25"/>
                  </a:cubicBezTo>
                  <a:cubicBezTo>
                    <a:pt x="110" y="25"/>
                    <a:pt x="110" y="25"/>
                    <a:pt x="110" y="25"/>
                  </a:cubicBezTo>
                  <a:cubicBezTo>
                    <a:pt x="110" y="25"/>
                    <a:pt x="110" y="25"/>
                    <a:pt x="110" y="25"/>
                  </a:cubicBezTo>
                  <a:moveTo>
                    <a:pt x="35" y="0"/>
                  </a:moveTo>
                  <a:cubicBezTo>
                    <a:pt x="0" y="35"/>
                    <a:pt x="0" y="35"/>
                    <a:pt x="0" y="35"/>
                  </a:cubicBezTo>
                  <a:cubicBezTo>
                    <a:pt x="85" y="35"/>
                    <a:pt x="85" y="35"/>
                    <a:pt x="85" y="35"/>
                  </a:cubicBezTo>
                  <a:cubicBezTo>
                    <a:pt x="90" y="35"/>
                    <a:pt x="95" y="34"/>
                    <a:pt x="99" y="32"/>
                  </a:cubicBezTo>
                  <a:cubicBezTo>
                    <a:pt x="94" y="34"/>
                    <a:pt x="90" y="35"/>
                    <a:pt x="85" y="35"/>
                  </a:cubicBezTo>
                  <a:cubicBezTo>
                    <a:pt x="76" y="35"/>
                    <a:pt x="67" y="32"/>
                    <a:pt x="60" y="25"/>
                  </a:cubicBezTo>
                  <a:cubicBezTo>
                    <a:pt x="35" y="0"/>
                    <a:pt x="35" y="0"/>
                    <a:pt x="35" y="0"/>
                  </a:cubicBezTo>
                </a:path>
              </a:pathLst>
            </a:custGeom>
            <a:solidFill>
              <a:srgbClr val="C80606"/>
            </a:solidFill>
            <a:ln w="12700">
              <a:solidFill>
                <a:srgbClr val="C80606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77"/>
            <p:cNvSpPr>
              <a:spLocks noEditPoints="1"/>
            </p:cNvSpPr>
            <p:nvPr/>
          </p:nvSpPr>
          <p:spPr bwMode="auto">
            <a:xfrm>
              <a:off x="8510588" y="1092201"/>
              <a:ext cx="58738" cy="119062"/>
            </a:xfrm>
            <a:custGeom>
              <a:avLst/>
              <a:gdLst>
                <a:gd name="T0" fmla="*/ 14 w 33"/>
                <a:gd name="T1" fmla="*/ 68 h 68"/>
                <a:gd name="T2" fmla="*/ 14 w 33"/>
                <a:gd name="T3" fmla="*/ 68 h 68"/>
                <a:gd name="T4" fmla="*/ 14 w 33"/>
                <a:gd name="T5" fmla="*/ 68 h 68"/>
                <a:gd name="T6" fmla="*/ 25 w 33"/>
                <a:gd name="T7" fmla="*/ 61 h 68"/>
                <a:gd name="T8" fmla="*/ 14 w 33"/>
                <a:gd name="T9" fmla="*/ 68 h 68"/>
                <a:gd name="T10" fmla="*/ 25 w 33"/>
                <a:gd name="T11" fmla="*/ 61 h 68"/>
                <a:gd name="T12" fmla="*/ 25 w 33"/>
                <a:gd name="T13" fmla="*/ 61 h 68"/>
                <a:gd name="T14" fmla="*/ 25 w 33"/>
                <a:gd name="T15" fmla="*/ 61 h 68"/>
                <a:gd name="T16" fmla="*/ 25 w 33"/>
                <a:gd name="T17" fmla="*/ 61 h 68"/>
                <a:gd name="T18" fmla="*/ 25 w 33"/>
                <a:gd name="T19" fmla="*/ 61 h 68"/>
                <a:gd name="T20" fmla="*/ 25 w 33"/>
                <a:gd name="T21" fmla="*/ 61 h 68"/>
                <a:gd name="T22" fmla="*/ 25 w 33"/>
                <a:gd name="T23" fmla="*/ 61 h 68"/>
                <a:gd name="T24" fmla="*/ 25 w 33"/>
                <a:gd name="T25" fmla="*/ 61 h 68"/>
                <a:gd name="T26" fmla="*/ 25 w 33"/>
                <a:gd name="T27" fmla="*/ 61 h 68"/>
                <a:gd name="T28" fmla="*/ 25 w 33"/>
                <a:gd name="T29" fmla="*/ 61 h 68"/>
                <a:gd name="T30" fmla="*/ 26 w 33"/>
                <a:gd name="T31" fmla="*/ 60 h 68"/>
                <a:gd name="T32" fmla="*/ 26 w 33"/>
                <a:gd name="T33" fmla="*/ 61 h 68"/>
                <a:gd name="T34" fmla="*/ 26 w 33"/>
                <a:gd name="T35" fmla="*/ 60 h 68"/>
                <a:gd name="T36" fmla="*/ 26 w 33"/>
                <a:gd name="T37" fmla="*/ 60 h 68"/>
                <a:gd name="T38" fmla="*/ 26 w 33"/>
                <a:gd name="T39" fmla="*/ 60 h 68"/>
                <a:gd name="T40" fmla="*/ 26 w 33"/>
                <a:gd name="T41" fmla="*/ 60 h 68"/>
                <a:gd name="T42" fmla="*/ 26 w 33"/>
                <a:gd name="T43" fmla="*/ 60 h 68"/>
                <a:gd name="T44" fmla="*/ 26 w 33"/>
                <a:gd name="T45" fmla="*/ 60 h 68"/>
                <a:gd name="T46" fmla="*/ 26 w 33"/>
                <a:gd name="T47" fmla="*/ 60 h 68"/>
                <a:gd name="T48" fmla="*/ 33 w 33"/>
                <a:gd name="T49" fmla="*/ 50 h 68"/>
                <a:gd name="T50" fmla="*/ 26 w 33"/>
                <a:gd name="T51" fmla="*/ 60 h 68"/>
                <a:gd name="T52" fmla="*/ 33 w 33"/>
                <a:gd name="T53" fmla="*/ 50 h 68"/>
                <a:gd name="T54" fmla="*/ 33 w 33"/>
                <a:gd name="T55" fmla="*/ 50 h 68"/>
                <a:gd name="T56" fmla="*/ 33 w 33"/>
                <a:gd name="T57" fmla="*/ 50 h 68"/>
                <a:gd name="T58" fmla="*/ 33 w 33"/>
                <a:gd name="T59" fmla="*/ 50 h 68"/>
                <a:gd name="T60" fmla="*/ 33 w 33"/>
                <a:gd name="T61" fmla="*/ 50 h 68"/>
                <a:gd name="T62" fmla="*/ 33 w 33"/>
                <a:gd name="T63" fmla="*/ 50 h 68"/>
                <a:gd name="T64" fmla="*/ 33 w 33"/>
                <a:gd name="T65" fmla="*/ 50 h 68"/>
                <a:gd name="T66" fmla="*/ 32 w 33"/>
                <a:gd name="T67" fmla="*/ 21 h 68"/>
                <a:gd name="T68" fmla="*/ 33 w 33"/>
                <a:gd name="T69" fmla="*/ 21 h 68"/>
                <a:gd name="T70" fmla="*/ 32 w 33"/>
                <a:gd name="T71" fmla="*/ 21 h 68"/>
                <a:gd name="T72" fmla="*/ 12 w 33"/>
                <a:gd name="T73" fmla="*/ 3 h 68"/>
                <a:gd name="T74" fmla="*/ 32 w 33"/>
                <a:gd name="T75" fmla="*/ 21 h 68"/>
                <a:gd name="T76" fmla="*/ 25 w 33"/>
                <a:gd name="T77" fmla="*/ 11 h 68"/>
                <a:gd name="T78" fmla="*/ 25 w 33"/>
                <a:gd name="T79" fmla="*/ 11 h 68"/>
                <a:gd name="T80" fmla="*/ 12 w 33"/>
                <a:gd name="T81" fmla="*/ 3 h 68"/>
                <a:gd name="T82" fmla="*/ 12 w 33"/>
                <a:gd name="T83" fmla="*/ 2 h 68"/>
                <a:gd name="T84" fmla="*/ 12 w 33"/>
                <a:gd name="T85" fmla="*/ 2 h 68"/>
                <a:gd name="T86" fmla="*/ 12 w 33"/>
                <a:gd name="T87" fmla="*/ 2 h 68"/>
                <a:gd name="T88" fmla="*/ 0 w 33"/>
                <a:gd name="T89" fmla="*/ 0 h 68"/>
                <a:gd name="T90" fmla="*/ 0 w 33"/>
                <a:gd name="T91" fmla="*/ 0 h 68"/>
                <a:gd name="T92" fmla="*/ 0 w 33"/>
                <a:gd name="T93" fmla="*/ 0 h 68"/>
                <a:gd name="T94" fmla="*/ 4 w 33"/>
                <a:gd name="T95" fmla="*/ 1 h 68"/>
                <a:gd name="T96" fmla="*/ 0 w 33"/>
                <a:gd name="T97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3" h="68">
                  <a:moveTo>
                    <a:pt x="14" y="68"/>
                  </a:moveTo>
                  <a:cubicBezTo>
                    <a:pt x="14" y="68"/>
                    <a:pt x="14" y="68"/>
                    <a:pt x="14" y="68"/>
                  </a:cubicBezTo>
                  <a:cubicBezTo>
                    <a:pt x="14" y="68"/>
                    <a:pt x="14" y="68"/>
                    <a:pt x="14" y="68"/>
                  </a:cubicBezTo>
                  <a:moveTo>
                    <a:pt x="25" y="61"/>
                  </a:moveTo>
                  <a:cubicBezTo>
                    <a:pt x="22" y="64"/>
                    <a:pt x="18" y="67"/>
                    <a:pt x="14" y="68"/>
                  </a:cubicBezTo>
                  <a:cubicBezTo>
                    <a:pt x="18" y="67"/>
                    <a:pt x="21" y="64"/>
                    <a:pt x="25" y="61"/>
                  </a:cubicBezTo>
                  <a:moveTo>
                    <a:pt x="25" y="61"/>
                  </a:moveTo>
                  <a:cubicBezTo>
                    <a:pt x="25" y="61"/>
                    <a:pt x="25" y="61"/>
                    <a:pt x="25" y="61"/>
                  </a:cubicBezTo>
                  <a:cubicBezTo>
                    <a:pt x="25" y="61"/>
                    <a:pt x="25" y="61"/>
                    <a:pt x="25" y="61"/>
                  </a:cubicBezTo>
                  <a:moveTo>
                    <a:pt x="25" y="61"/>
                  </a:moveTo>
                  <a:cubicBezTo>
                    <a:pt x="25" y="61"/>
                    <a:pt x="25" y="61"/>
                    <a:pt x="25" y="61"/>
                  </a:cubicBezTo>
                  <a:cubicBezTo>
                    <a:pt x="25" y="61"/>
                    <a:pt x="25" y="61"/>
                    <a:pt x="25" y="61"/>
                  </a:cubicBezTo>
                  <a:moveTo>
                    <a:pt x="25" y="61"/>
                  </a:moveTo>
                  <a:cubicBezTo>
                    <a:pt x="25" y="61"/>
                    <a:pt x="25" y="61"/>
                    <a:pt x="25" y="61"/>
                  </a:cubicBezTo>
                  <a:cubicBezTo>
                    <a:pt x="25" y="61"/>
                    <a:pt x="25" y="61"/>
                    <a:pt x="25" y="61"/>
                  </a:cubicBezTo>
                  <a:moveTo>
                    <a:pt x="26" y="60"/>
                  </a:moveTo>
                  <a:cubicBezTo>
                    <a:pt x="26" y="61"/>
                    <a:pt x="26" y="61"/>
                    <a:pt x="26" y="61"/>
                  </a:cubicBezTo>
                  <a:cubicBezTo>
                    <a:pt x="26" y="61"/>
                    <a:pt x="26" y="61"/>
                    <a:pt x="26" y="60"/>
                  </a:cubicBezTo>
                  <a:moveTo>
                    <a:pt x="26" y="60"/>
                  </a:moveTo>
                  <a:cubicBezTo>
                    <a:pt x="26" y="60"/>
                    <a:pt x="26" y="60"/>
                    <a:pt x="26" y="60"/>
                  </a:cubicBezTo>
                  <a:cubicBezTo>
                    <a:pt x="26" y="60"/>
                    <a:pt x="26" y="60"/>
                    <a:pt x="26" y="60"/>
                  </a:cubicBezTo>
                  <a:moveTo>
                    <a:pt x="26" y="60"/>
                  </a:moveTo>
                  <a:cubicBezTo>
                    <a:pt x="26" y="60"/>
                    <a:pt x="26" y="60"/>
                    <a:pt x="26" y="60"/>
                  </a:cubicBezTo>
                  <a:cubicBezTo>
                    <a:pt x="26" y="60"/>
                    <a:pt x="26" y="60"/>
                    <a:pt x="26" y="60"/>
                  </a:cubicBezTo>
                  <a:moveTo>
                    <a:pt x="33" y="50"/>
                  </a:moveTo>
                  <a:cubicBezTo>
                    <a:pt x="31" y="54"/>
                    <a:pt x="29" y="57"/>
                    <a:pt x="26" y="60"/>
                  </a:cubicBezTo>
                  <a:cubicBezTo>
                    <a:pt x="29" y="57"/>
                    <a:pt x="31" y="54"/>
                    <a:pt x="33" y="50"/>
                  </a:cubicBezTo>
                  <a:moveTo>
                    <a:pt x="33" y="50"/>
                  </a:moveTo>
                  <a:cubicBezTo>
                    <a:pt x="33" y="50"/>
                    <a:pt x="33" y="50"/>
                    <a:pt x="33" y="50"/>
                  </a:cubicBezTo>
                  <a:cubicBezTo>
                    <a:pt x="33" y="50"/>
                    <a:pt x="33" y="50"/>
                    <a:pt x="33" y="50"/>
                  </a:cubicBezTo>
                  <a:moveTo>
                    <a:pt x="33" y="50"/>
                  </a:moveTo>
                  <a:cubicBezTo>
                    <a:pt x="33" y="50"/>
                    <a:pt x="33" y="50"/>
                    <a:pt x="33" y="50"/>
                  </a:cubicBezTo>
                  <a:cubicBezTo>
                    <a:pt x="33" y="50"/>
                    <a:pt x="33" y="50"/>
                    <a:pt x="33" y="50"/>
                  </a:cubicBezTo>
                  <a:moveTo>
                    <a:pt x="32" y="21"/>
                  </a:moveTo>
                  <a:cubicBezTo>
                    <a:pt x="33" y="21"/>
                    <a:pt x="33" y="21"/>
                    <a:pt x="33" y="21"/>
                  </a:cubicBezTo>
                  <a:cubicBezTo>
                    <a:pt x="33" y="21"/>
                    <a:pt x="33" y="21"/>
                    <a:pt x="32" y="21"/>
                  </a:cubicBezTo>
                  <a:moveTo>
                    <a:pt x="12" y="3"/>
                  </a:moveTo>
                  <a:cubicBezTo>
                    <a:pt x="21" y="6"/>
                    <a:pt x="29" y="12"/>
                    <a:pt x="32" y="21"/>
                  </a:cubicBezTo>
                  <a:cubicBezTo>
                    <a:pt x="31" y="17"/>
                    <a:pt x="28" y="14"/>
                    <a:pt x="25" y="11"/>
                  </a:cubicBezTo>
                  <a:cubicBezTo>
                    <a:pt x="25" y="11"/>
                    <a:pt x="25" y="11"/>
                    <a:pt x="25" y="11"/>
                  </a:cubicBezTo>
                  <a:cubicBezTo>
                    <a:pt x="22" y="7"/>
                    <a:pt x="17" y="4"/>
                    <a:pt x="12" y="3"/>
                  </a:cubicBezTo>
                  <a:moveTo>
                    <a:pt x="12" y="2"/>
                  </a:moveTo>
                  <a:cubicBezTo>
                    <a:pt x="12" y="2"/>
                    <a:pt x="12" y="2"/>
                    <a:pt x="12" y="2"/>
                  </a:cubicBezTo>
                  <a:cubicBezTo>
                    <a:pt x="12" y="2"/>
                    <a:pt x="12" y="2"/>
                    <a:pt x="12" y="2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0"/>
                    <a:pt x="3" y="0"/>
                    <a:pt x="4" y="1"/>
                  </a:cubicBezTo>
                  <a:cubicBezTo>
                    <a:pt x="3" y="0"/>
                    <a:pt x="2" y="0"/>
                    <a:pt x="0" y="0"/>
                  </a:cubicBezTo>
                </a:path>
              </a:pathLst>
            </a:custGeom>
            <a:solidFill>
              <a:srgbClr val="C80606"/>
            </a:solidFill>
            <a:ln w="12700">
              <a:solidFill>
                <a:srgbClr val="B1010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78"/>
            <p:cNvSpPr>
              <a:spLocks/>
            </p:cNvSpPr>
            <p:nvPr/>
          </p:nvSpPr>
          <p:spPr bwMode="auto">
            <a:xfrm>
              <a:off x="8423275" y="1092201"/>
              <a:ext cx="150813" cy="123825"/>
            </a:xfrm>
            <a:custGeom>
              <a:avLst/>
              <a:gdLst>
                <a:gd name="T0" fmla="*/ 50 w 86"/>
                <a:gd name="T1" fmla="*/ 0 h 71"/>
                <a:gd name="T2" fmla="*/ 50 w 86"/>
                <a:gd name="T3" fmla="*/ 0 h 71"/>
                <a:gd name="T4" fmla="*/ 25 w 86"/>
                <a:gd name="T5" fmla="*/ 11 h 71"/>
                <a:gd name="T6" fmla="*/ 0 w 86"/>
                <a:gd name="T7" fmla="*/ 36 h 71"/>
                <a:gd name="T8" fmla="*/ 25 w 86"/>
                <a:gd name="T9" fmla="*/ 61 h 71"/>
                <a:gd name="T10" fmla="*/ 50 w 86"/>
                <a:gd name="T11" fmla="*/ 71 h 71"/>
                <a:gd name="T12" fmla="*/ 64 w 86"/>
                <a:gd name="T13" fmla="*/ 68 h 71"/>
                <a:gd name="T14" fmla="*/ 64 w 86"/>
                <a:gd name="T15" fmla="*/ 68 h 71"/>
                <a:gd name="T16" fmla="*/ 64 w 86"/>
                <a:gd name="T17" fmla="*/ 68 h 71"/>
                <a:gd name="T18" fmla="*/ 75 w 86"/>
                <a:gd name="T19" fmla="*/ 61 h 71"/>
                <a:gd name="T20" fmla="*/ 75 w 86"/>
                <a:gd name="T21" fmla="*/ 61 h 71"/>
                <a:gd name="T22" fmla="*/ 75 w 86"/>
                <a:gd name="T23" fmla="*/ 61 h 71"/>
                <a:gd name="T24" fmla="*/ 75 w 86"/>
                <a:gd name="T25" fmla="*/ 61 h 71"/>
                <a:gd name="T26" fmla="*/ 75 w 86"/>
                <a:gd name="T27" fmla="*/ 61 h 71"/>
                <a:gd name="T28" fmla="*/ 75 w 86"/>
                <a:gd name="T29" fmla="*/ 61 h 71"/>
                <a:gd name="T30" fmla="*/ 75 w 86"/>
                <a:gd name="T31" fmla="*/ 61 h 71"/>
                <a:gd name="T32" fmla="*/ 75 w 86"/>
                <a:gd name="T33" fmla="*/ 61 h 71"/>
                <a:gd name="T34" fmla="*/ 75 w 86"/>
                <a:gd name="T35" fmla="*/ 61 h 71"/>
                <a:gd name="T36" fmla="*/ 76 w 86"/>
                <a:gd name="T37" fmla="*/ 61 h 71"/>
                <a:gd name="T38" fmla="*/ 76 w 86"/>
                <a:gd name="T39" fmla="*/ 60 h 71"/>
                <a:gd name="T40" fmla="*/ 76 w 86"/>
                <a:gd name="T41" fmla="*/ 60 h 71"/>
                <a:gd name="T42" fmla="*/ 76 w 86"/>
                <a:gd name="T43" fmla="*/ 60 h 71"/>
                <a:gd name="T44" fmla="*/ 76 w 86"/>
                <a:gd name="T45" fmla="*/ 60 h 71"/>
                <a:gd name="T46" fmla="*/ 76 w 86"/>
                <a:gd name="T47" fmla="*/ 60 h 71"/>
                <a:gd name="T48" fmla="*/ 76 w 86"/>
                <a:gd name="T49" fmla="*/ 60 h 71"/>
                <a:gd name="T50" fmla="*/ 83 w 86"/>
                <a:gd name="T51" fmla="*/ 50 h 71"/>
                <a:gd name="T52" fmla="*/ 83 w 86"/>
                <a:gd name="T53" fmla="*/ 50 h 71"/>
                <a:gd name="T54" fmla="*/ 83 w 86"/>
                <a:gd name="T55" fmla="*/ 50 h 71"/>
                <a:gd name="T56" fmla="*/ 83 w 86"/>
                <a:gd name="T57" fmla="*/ 50 h 71"/>
                <a:gd name="T58" fmla="*/ 83 w 86"/>
                <a:gd name="T59" fmla="*/ 50 h 71"/>
                <a:gd name="T60" fmla="*/ 86 w 86"/>
                <a:gd name="T61" fmla="*/ 36 h 71"/>
                <a:gd name="T62" fmla="*/ 83 w 86"/>
                <a:gd name="T63" fmla="*/ 21 h 71"/>
                <a:gd name="T64" fmla="*/ 82 w 86"/>
                <a:gd name="T65" fmla="*/ 21 h 71"/>
                <a:gd name="T66" fmla="*/ 82 w 86"/>
                <a:gd name="T67" fmla="*/ 21 h 71"/>
                <a:gd name="T68" fmla="*/ 62 w 86"/>
                <a:gd name="T69" fmla="*/ 3 h 71"/>
                <a:gd name="T70" fmla="*/ 62 w 86"/>
                <a:gd name="T71" fmla="*/ 2 h 71"/>
                <a:gd name="T72" fmla="*/ 62 w 86"/>
                <a:gd name="T73" fmla="*/ 2 h 71"/>
                <a:gd name="T74" fmla="*/ 54 w 86"/>
                <a:gd name="T75" fmla="*/ 1 h 71"/>
                <a:gd name="T76" fmla="*/ 50 w 86"/>
                <a:gd name="T77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6" h="71">
                  <a:moveTo>
                    <a:pt x="50" y="0"/>
                  </a:moveTo>
                  <a:cubicBezTo>
                    <a:pt x="50" y="0"/>
                    <a:pt x="50" y="0"/>
                    <a:pt x="50" y="0"/>
                  </a:cubicBezTo>
                  <a:cubicBezTo>
                    <a:pt x="41" y="0"/>
                    <a:pt x="32" y="4"/>
                    <a:pt x="25" y="11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5" y="61"/>
                    <a:pt x="25" y="61"/>
                    <a:pt x="25" y="61"/>
                  </a:cubicBezTo>
                  <a:cubicBezTo>
                    <a:pt x="32" y="68"/>
                    <a:pt x="41" y="71"/>
                    <a:pt x="50" y="71"/>
                  </a:cubicBezTo>
                  <a:cubicBezTo>
                    <a:pt x="55" y="71"/>
                    <a:pt x="59" y="70"/>
                    <a:pt x="64" y="68"/>
                  </a:cubicBezTo>
                  <a:cubicBezTo>
                    <a:pt x="64" y="68"/>
                    <a:pt x="64" y="68"/>
                    <a:pt x="64" y="68"/>
                  </a:cubicBezTo>
                  <a:cubicBezTo>
                    <a:pt x="64" y="68"/>
                    <a:pt x="64" y="68"/>
                    <a:pt x="64" y="68"/>
                  </a:cubicBezTo>
                  <a:cubicBezTo>
                    <a:pt x="68" y="67"/>
                    <a:pt x="72" y="64"/>
                    <a:pt x="75" y="61"/>
                  </a:cubicBezTo>
                  <a:cubicBezTo>
                    <a:pt x="75" y="61"/>
                    <a:pt x="75" y="61"/>
                    <a:pt x="75" y="61"/>
                  </a:cubicBezTo>
                  <a:cubicBezTo>
                    <a:pt x="75" y="61"/>
                    <a:pt x="75" y="61"/>
                    <a:pt x="75" y="61"/>
                  </a:cubicBezTo>
                  <a:cubicBezTo>
                    <a:pt x="75" y="61"/>
                    <a:pt x="75" y="61"/>
                    <a:pt x="75" y="61"/>
                  </a:cubicBezTo>
                  <a:cubicBezTo>
                    <a:pt x="75" y="61"/>
                    <a:pt x="75" y="61"/>
                    <a:pt x="75" y="61"/>
                  </a:cubicBezTo>
                  <a:cubicBezTo>
                    <a:pt x="75" y="61"/>
                    <a:pt x="75" y="61"/>
                    <a:pt x="75" y="61"/>
                  </a:cubicBezTo>
                  <a:cubicBezTo>
                    <a:pt x="75" y="61"/>
                    <a:pt x="75" y="61"/>
                    <a:pt x="75" y="61"/>
                  </a:cubicBezTo>
                  <a:cubicBezTo>
                    <a:pt x="75" y="61"/>
                    <a:pt x="75" y="61"/>
                    <a:pt x="75" y="61"/>
                  </a:cubicBezTo>
                  <a:cubicBezTo>
                    <a:pt x="75" y="61"/>
                    <a:pt x="75" y="61"/>
                    <a:pt x="75" y="61"/>
                  </a:cubicBezTo>
                  <a:cubicBezTo>
                    <a:pt x="75" y="61"/>
                    <a:pt x="75" y="61"/>
                    <a:pt x="76" y="61"/>
                  </a:cubicBezTo>
                  <a:cubicBezTo>
                    <a:pt x="76" y="61"/>
                    <a:pt x="76" y="61"/>
                    <a:pt x="76" y="60"/>
                  </a:cubicBezTo>
                  <a:cubicBezTo>
                    <a:pt x="76" y="60"/>
                    <a:pt x="76" y="60"/>
                    <a:pt x="76" y="60"/>
                  </a:cubicBezTo>
                  <a:cubicBezTo>
                    <a:pt x="76" y="60"/>
                    <a:pt x="76" y="60"/>
                    <a:pt x="76" y="60"/>
                  </a:cubicBezTo>
                  <a:cubicBezTo>
                    <a:pt x="76" y="60"/>
                    <a:pt x="76" y="60"/>
                    <a:pt x="76" y="60"/>
                  </a:cubicBezTo>
                  <a:cubicBezTo>
                    <a:pt x="76" y="60"/>
                    <a:pt x="76" y="60"/>
                    <a:pt x="76" y="60"/>
                  </a:cubicBezTo>
                  <a:cubicBezTo>
                    <a:pt x="76" y="60"/>
                    <a:pt x="76" y="60"/>
                    <a:pt x="76" y="60"/>
                  </a:cubicBezTo>
                  <a:cubicBezTo>
                    <a:pt x="79" y="57"/>
                    <a:pt x="81" y="54"/>
                    <a:pt x="83" y="50"/>
                  </a:cubicBezTo>
                  <a:cubicBezTo>
                    <a:pt x="83" y="50"/>
                    <a:pt x="83" y="50"/>
                    <a:pt x="83" y="50"/>
                  </a:cubicBezTo>
                  <a:cubicBezTo>
                    <a:pt x="83" y="50"/>
                    <a:pt x="83" y="50"/>
                    <a:pt x="83" y="50"/>
                  </a:cubicBezTo>
                  <a:cubicBezTo>
                    <a:pt x="83" y="50"/>
                    <a:pt x="83" y="50"/>
                    <a:pt x="83" y="50"/>
                  </a:cubicBezTo>
                  <a:cubicBezTo>
                    <a:pt x="83" y="50"/>
                    <a:pt x="83" y="50"/>
                    <a:pt x="83" y="50"/>
                  </a:cubicBezTo>
                  <a:cubicBezTo>
                    <a:pt x="85" y="45"/>
                    <a:pt x="86" y="41"/>
                    <a:pt x="86" y="36"/>
                  </a:cubicBezTo>
                  <a:cubicBezTo>
                    <a:pt x="86" y="31"/>
                    <a:pt x="85" y="26"/>
                    <a:pt x="83" y="21"/>
                  </a:cubicBezTo>
                  <a:cubicBezTo>
                    <a:pt x="83" y="21"/>
                    <a:pt x="83" y="21"/>
                    <a:pt x="82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79" y="12"/>
                    <a:pt x="71" y="6"/>
                    <a:pt x="62" y="3"/>
                  </a:cubicBezTo>
                  <a:cubicBezTo>
                    <a:pt x="62" y="2"/>
                    <a:pt x="62" y="2"/>
                    <a:pt x="62" y="2"/>
                  </a:cubicBezTo>
                  <a:cubicBezTo>
                    <a:pt x="62" y="2"/>
                    <a:pt x="62" y="2"/>
                    <a:pt x="62" y="2"/>
                  </a:cubicBezTo>
                  <a:cubicBezTo>
                    <a:pt x="59" y="1"/>
                    <a:pt x="57" y="1"/>
                    <a:pt x="54" y="1"/>
                  </a:cubicBezTo>
                  <a:cubicBezTo>
                    <a:pt x="53" y="0"/>
                    <a:pt x="52" y="0"/>
                    <a:pt x="50" y="0"/>
                  </a:cubicBezTo>
                </a:path>
              </a:pathLst>
            </a:custGeom>
            <a:solidFill>
              <a:srgbClr val="B10101"/>
            </a:solidFill>
            <a:ln w="12700">
              <a:solidFill>
                <a:srgbClr val="B1010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8" name="Group 17"/>
          <p:cNvGrpSpPr>
            <a:grpSpLocks noChangeAspect="1"/>
          </p:cNvGrpSpPr>
          <p:nvPr/>
        </p:nvGrpSpPr>
        <p:grpSpPr>
          <a:xfrm rot="16200000">
            <a:off x="1951833" y="1075027"/>
            <a:ext cx="1160463" cy="493712"/>
            <a:chOff x="7413625" y="908051"/>
            <a:chExt cx="1160463" cy="493712"/>
          </a:xfrm>
        </p:grpSpPr>
        <p:sp>
          <p:nvSpPr>
            <p:cNvPr id="19" name="Freeform 72"/>
            <p:cNvSpPr>
              <a:spLocks noEditPoints="1"/>
            </p:cNvSpPr>
            <p:nvPr/>
          </p:nvSpPr>
          <p:spPr bwMode="auto">
            <a:xfrm>
              <a:off x="7413625" y="1092201"/>
              <a:ext cx="1160463" cy="123825"/>
            </a:xfrm>
            <a:custGeom>
              <a:avLst/>
              <a:gdLst>
                <a:gd name="T0" fmla="*/ 654 w 664"/>
                <a:gd name="T1" fmla="*/ 61 h 71"/>
                <a:gd name="T2" fmla="*/ 653 w 664"/>
                <a:gd name="T3" fmla="*/ 61 h 71"/>
                <a:gd name="T4" fmla="*/ 653 w 664"/>
                <a:gd name="T5" fmla="*/ 61 h 71"/>
                <a:gd name="T6" fmla="*/ 654 w 664"/>
                <a:gd name="T7" fmla="*/ 61 h 71"/>
                <a:gd name="T8" fmla="*/ 654 w 664"/>
                <a:gd name="T9" fmla="*/ 60 h 71"/>
                <a:gd name="T10" fmla="*/ 654 w 664"/>
                <a:gd name="T11" fmla="*/ 60 h 71"/>
                <a:gd name="T12" fmla="*/ 654 w 664"/>
                <a:gd name="T13" fmla="*/ 60 h 71"/>
                <a:gd name="T14" fmla="*/ 654 w 664"/>
                <a:gd name="T15" fmla="*/ 60 h 71"/>
                <a:gd name="T16" fmla="*/ 654 w 664"/>
                <a:gd name="T17" fmla="*/ 60 h 71"/>
                <a:gd name="T18" fmla="*/ 654 w 664"/>
                <a:gd name="T19" fmla="*/ 60 h 71"/>
                <a:gd name="T20" fmla="*/ 654 w 664"/>
                <a:gd name="T21" fmla="*/ 60 h 71"/>
                <a:gd name="T22" fmla="*/ 654 w 664"/>
                <a:gd name="T23" fmla="*/ 60 h 71"/>
                <a:gd name="T24" fmla="*/ 654 w 664"/>
                <a:gd name="T25" fmla="*/ 60 h 71"/>
                <a:gd name="T26" fmla="*/ 661 w 664"/>
                <a:gd name="T27" fmla="*/ 50 h 71"/>
                <a:gd name="T28" fmla="*/ 661 w 664"/>
                <a:gd name="T29" fmla="*/ 50 h 71"/>
                <a:gd name="T30" fmla="*/ 661 w 664"/>
                <a:gd name="T31" fmla="*/ 50 h 71"/>
                <a:gd name="T32" fmla="*/ 661 w 664"/>
                <a:gd name="T33" fmla="*/ 50 h 71"/>
                <a:gd name="T34" fmla="*/ 661 w 664"/>
                <a:gd name="T35" fmla="*/ 50 h 71"/>
                <a:gd name="T36" fmla="*/ 661 w 664"/>
                <a:gd name="T37" fmla="*/ 50 h 71"/>
                <a:gd name="T38" fmla="*/ 661 w 664"/>
                <a:gd name="T39" fmla="*/ 21 h 71"/>
                <a:gd name="T40" fmla="*/ 664 w 664"/>
                <a:gd name="T41" fmla="*/ 36 h 71"/>
                <a:gd name="T42" fmla="*/ 661 w 664"/>
                <a:gd name="T43" fmla="*/ 50 h 71"/>
                <a:gd name="T44" fmla="*/ 664 w 664"/>
                <a:gd name="T45" fmla="*/ 36 h 71"/>
                <a:gd name="T46" fmla="*/ 661 w 664"/>
                <a:gd name="T47" fmla="*/ 21 h 71"/>
                <a:gd name="T48" fmla="*/ 660 w 664"/>
                <a:gd name="T49" fmla="*/ 21 h 71"/>
                <a:gd name="T50" fmla="*/ 660 w 664"/>
                <a:gd name="T51" fmla="*/ 21 h 71"/>
                <a:gd name="T52" fmla="*/ 660 w 664"/>
                <a:gd name="T53" fmla="*/ 21 h 71"/>
                <a:gd name="T54" fmla="*/ 543 w 664"/>
                <a:gd name="T55" fmla="*/ 0 h 71"/>
                <a:gd name="T56" fmla="*/ 35 w 664"/>
                <a:gd name="T57" fmla="*/ 0 h 71"/>
                <a:gd name="T58" fmla="*/ 0 w 664"/>
                <a:gd name="T59" fmla="*/ 36 h 71"/>
                <a:gd name="T60" fmla="*/ 35 w 664"/>
                <a:gd name="T61" fmla="*/ 71 h 71"/>
                <a:gd name="T62" fmla="*/ 543 w 664"/>
                <a:gd name="T63" fmla="*/ 71 h 71"/>
                <a:gd name="T64" fmla="*/ 578 w 664"/>
                <a:gd name="T65" fmla="*/ 36 h 71"/>
                <a:gd name="T66" fmla="*/ 543 w 664"/>
                <a:gd name="T67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64" h="71">
                  <a:moveTo>
                    <a:pt x="654" y="61"/>
                  </a:moveTo>
                  <a:cubicBezTo>
                    <a:pt x="653" y="61"/>
                    <a:pt x="653" y="61"/>
                    <a:pt x="653" y="61"/>
                  </a:cubicBezTo>
                  <a:cubicBezTo>
                    <a:pt x="653" y="61"/>
                    <a:pt x="653" y="61"/>
                    <a:pt x="653" y="61"/>
                  </a:cubicBezTo>
                  <a:cubicBezTo>
                    <a:pt x="653" y="61"/>
                    <a:pt x="653" y="61"/>
                    <a:pt x="654" y="61"/>
                  </a:cubicBezTo>
                  <a:moveTo>
                    <a:pt x="654" y="60"/>
                  </a:moveTo>
                  <a:cubicBezTo>
                    <a:pt x="654" y="60"/>
                    <a:pt x="654" y="60"/>
                    <a:pt x="654" y="60"/>
                  </a:cubicBezTo>
                  <a:cubicBezTo>
                    <a:pt x="654" y="60"/>
                    <a:pt x="654" y="60"/>
                    <a:pt x="654" y="60"/>
                  </a:cubicBezTo>
                  <a:moveTo>
                    <a:pt x="654" y="60"/>
                  </a:moveTo>
                  <a:cubicBezTo>
                    <a:pt x="654" y="60"/>
                    <a:pt x="654" y="60"/>
                    <a:pt x="654" y="60"/>
                  </a:cubicBezTo>
                  <a:cubicBezTo>
                    <a:pt x="654" y="60"/>
                    <a:pt x="654" y="60"/>
                    <a:pt x="654" y="60"/>
                  </a:cubicBezTo>
                  <a:moveTo>
                    <a:pt x="654" y="60"/>
                  </a:moveTo>
                  <a:cubicBezTo>
                    <a:pt x="654" y="60"/>
                    <a:pt x="654" y="60"/>
                    <a:pt x="654" y="60"/>
                  </a:cubicBezTo>
                  <a:cubicBezTo>
                    <a:pt x="654" y="60"/>
                    <a:pt x="654" y="60"/>
                    <a:pt x="654" y="60"/>
                  </a:cubicBezTo>
                  <a:moveTo>
                    <a:pt x="661" y="50"/>
                  </a:moveTo>
                  <a:cubicBezTo>
                    <a:pt x="661" y="50"/>
                    <a:pt x="661" y="50"/>
                    <a:pt x="661" y="50"/>
                  </a:cubicBezTo>
                  <a:cubicBezTo>
                    <a:pt x="661" y="50"/>
                    <a:pt x="661" y="50"/>
                    <a:pt x="661" y="50"/>
                  </a:cubicBezTo>
                  <a:moveTo>
                    <a:pt x="661" y="50"/>
                  </a:moveTo>
                  <a:cubicBezTo>
                    <a:pt x="661" y="50"/>
                    <a:pt x="661" y="50"/>
                    <a:pt x="661" y="50"/>
                  </a:cubicBezTo>
                  <a:cubicBezTo>
                    <a:pt x="661" y="50"/>
                    <a:pt x="661" y="50"/>
                    <a:pt x="661" y="50"/>
                  </a:cubicBezTo>
                  <a:moveTo>
                    <a:pt x="661" y="21"/>
                  </a:moveTo>
                  <a:cubicBezTo>
                    <a:pt x="663" y="26"/>
                    <a:pt x="664" y="31"/>
                    <a:pt x="664" y="36"/>
                  </a:cubicBezTo>
                  <a:cubicBezTo>
                    <a:pt x="664" y="41"/>
                    <a:pt x="663" y="45"/>
                    <a:pt x="661" y="50"/>
                  </a:cubicBezTo>
                  <a:cubicBezTo>
                    <a:pt x="663" y="45"/>
                    <a:pt x="664" y="41"/>
                    <a:pt x="664" y="36"/>
                  </a:cubicBezTo>
                  <a:cubicBezTo>
                    <a:pt x="664" y="31"/>
                    <a:pt x="663" y="26"/>
                    <a:pt x="661" y="21"/>
                  </a:cubicBezTo>
                  <a:moveTo>
                    <a:pt x="660" y="21"/>
                  </a:moveTo>
                  <a:cubicBezTo>
                    <a:pt x="660" y="21"/>
                    <a:pt x="660" y="21"/>
                    <a:pt x="660" y="21"/>
                  </a:cubicBezTo>
                  <a:cubicBezTo>
                    <a:pt x="660" y="21"/>
                    <a:pt x="660" y="21"/>
                    <a:pt x="660" y="21"/>
                  </a:cubicBezTo>
                  <a:moveTo>
                    <a:pt x="543" y="0"/>
                  </a:moveTo>
                  <a:cubicBezTo>
                    <a:pt x="35" y="0"/>
                    <a:pt x="35" y="0"/>
                    <a:pt x="35" y="0"/>
                  </a:cubicBezTo>
                  <a:cubicBezTo>
                    <a:pt x="15" y="0"/>
                    <a:pt x="0" y="16"/>
                    <a:pt x="0" y="36"/>
                  </a:cubicBezTo>
                  <a:cubicBezTo>
                    <a:pt x="0" y="55"/>
                    <a:pt x="15" y="71"/>
                    <a:pt x="35" y="71"/>
                  </a:cubicBezTo>
                  <a:cubicBezTo>
                    <a:pt x="543" y="71"/>
                    <a:pt x="543" y="71"/>
                    <a:pt x="543" y="71"/>
                  </a:cubicBezTo>
                  <a:cubicBezTo>
                    <a:pt x="578" y="36"/>
                    <a:pt x="578" y="36"/>
                    <a:pt x="578" y="36"/>
                  </a:cubicBezTo>
                  <a:cubicBezTo>
                    <a:pt x="543" y="0"/>
                    <a:pt x="543" y="0"/>
                    <a:pt x="543" y="0"/>
                  </a:cubicBezTo>
                </a:path>
              </a:pathLst>
            </a:custGeom>
            <a:solidFill>
              <a:srgbClr val="C00000"/>
            </a:solidFill>
            <a:ln w="12700"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73"/>
            <p:cNvSpPr>
              <a:spLocks/>
            </p:cNvSpPr>
            <p:nvPr/>
          </p:nvSpPr>
          <p:spPr bwMode="auto">
            <a:xfrm>
              <a:off x="8259763" y="908051"/>
              <a:ext cx="295275" cy="203200"/>
            </a:xfrm>
            <a:custGeom>
              <a:avLst/>
              <a:gdLst>
                <a:gd name="T0" fmla="*/ 38 w 169"/>
                <a:gd name="T1" fmla="*/ 0 h 116"/>
                <a:gd name="T2" fmla="*/ 13 w 169"/>
                <a:gd name="T3" fmla="*/ 10 h 116"/>
                <a:gd name="T4" fmla="*/ 13 w 169"/>
                <a:gd name="T5" fmla="*/ 60 h 116"/>
                <a:gd name="T6" fmla="*/ 59 w 169"/>
                <a:gd name="T7" fmla="*/ 105 h 116"/>
                <a:gd name="T8" fmla="*/ 144 w 169"/>
                <a:gd name="T9" fmla="*/ 105 h 116"/>
                <a:gd name="T10" fmla="*/ 144 w 169"/>
                <a:gd name="T11" fmla="*/ 105 h 116"/>
                <a:gd name="T12" fmla="*/ 148 w 169"/>
                <a:gd name="T13" fmla="*/ 106 h 116"/>
                <a:gd name="T14" fmla="*/ 156 w 169"/>
                <a:gd name="T15" fmla="*/ 107 h 116"/>
                <a:gd name="T16" fmla="*/ 156 w 169"/>
                <a:gd name="T17" fmla="*/ 107 h 116"/>
                <a:gd name="T18" fmla="*/ 156 w 169"/>
                <a:gd name="T19" fmla="*/ 108 h 116"/>
                <a:gd name="T20" fmla="*/ 169 w 169"/>
                <a:gd name="T21" fmla="*/ 116 h 116"/>
                <a:gd name="T22" fmla="*/ 63 w 169"/>
                <a:gd name="T23" fmla="*/ 10 h 116"/>
                <a:gd name="T24" fmla="*/ 38 w 169"/>
                <a:gd name="T25" fmla="*/ 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9" h="116">
                  <a:moveTo>
                    <a:pt x="38" y="0"/>
                  </a:moveTo>
                  <a:cubicBezTo>
                    <a:pt x="29" y="0"/>
                    <a:pt x="20" y="3"/>
                    <a:pt x="13" y="10"/>
                  </a:cubicBezTo>
                  <a:cubicBezTo>
                    <a:pt x="0" y="24"/>
                    <a:pt x="0" y="46"/>
                    <a:pt x="13" y="60"/>
                  </a:cubicBezTo>
                  <a:cubicBezTo>
                    <a:pt x="59" y="105"/>
                    <a:pt x="59" y="105"/>
                    <a:pt x="59" y="105"/>
                  </a:cubicBezTo>
                  <a:cubicBezTo>
                    <a:pt x="144" y="105"/>
                    <a:pt x="144" y="105"/>
                    <a:pt x="144" y="105"/>
                  </a:cubicBezTo>
                  <a:cubicBezTo>
                    <a:pt x="144" y="105"/>
                    <a:pt x="144" y="105"/>
                    <a:pt x="144" y="105"/>
                  </a:cubicBezTo>
                  <a:cubicBezTo>
                    <a:pt x="146" y="105"/>
                    <a:pt x="147" y="105"/>
                    <a:pt x="148" y="106"/>
                  </a:cubicBezTo>
                  <a:cubicBezTo>
                    <a:pt x="151" y="106"/>
                    <a:pt x="154" y="106"/>
                    <a:pt x="156" y="107"/>
                  </a:cubicBezTo>
                  <a:cubicBezTo>
                    <a:pt x="156" y="107"/>
                    <a:pt x="156" y="107"/>
                    <a:pt x="156" y="107"/>
                  </a:cubicBezTo>
                  <a:cubicBezTo>
                    <a:pt x="156" y="107"/>
                    <a:pt x="156" y="107"/>
                    <a:pt x="156" y="108"/>
                  </a:cubicBezTo>
                  <a:cubicBezTo>
                    <a:pt x="161" y="109"/>
                    <a:pt x="166" y="112"/>
                    <a:pt x="169" y="116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57" y="3"/>
                    <a:pt x="48" y="0"/>
                    <a:pt x="38" y="0"/>
                  </a:cubicBezTo>
                </a:path>
              </a:pathLst>
            </a:custGeom>
            <a:solidFill>
              <a:srgbClr val="C00000"/>
            </a:solidFill>
            <a:ln w="12700"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74"/>
            <p:cNvSpPr>
              <a:spLocks noEditPoints="1"/>
            </p:cNvSpPr>
            <p:nvPr/>
          </p:nvSpPr>
          <p:spPr bwMode="auto">
            <a:xfrm>
              <a:off x="8362950" y="1092201"/>
              <a:ext cx="169863" cy="61912"/>
            </a:xfrm>
            <a:custGeom>
              <a:avLst/>
              <a:gdLst>
                <a:gd name="T0" fmla="*/ 97 w 97"/>
                <a:gd name="T1" fmla="*/ 2 h 36"/>
                <a:gd name="T2" fmla="*/ 97 w 97"/>
                <a:gd name="T3" fmla="*/ 3 h 36"/>
                <a:gd name="T4" fmla="*/ 97 w 97"/>
                <a:gd name="T5" fmla="*/ 2 h 36"/>
                <a:gd name="T6" fmla="*/ 89 w 97"/>
                <a:gd name="T7" fmla="*/ 1 h 36"/>
                <a:gd name="T8" fmla="*/ 97 w 97"/>
                <a:gd name="T9" fmla="*/ 2 h 36"/>
                <a:gd name="T10" fmla="*/ 89 w 97"/>
                <a:gd name="T11" fmla="*/ 1 h 36"/>
                <a:gd name="T12" fmla="*/ 85 w 97"/>
                <a:gd name="T13" fmla="*/ 0 h 36"/>
                <a:gd name="T14" fmla="*/ 0 w 97"/>
                <a:gd name="T15" fmla="*/ 0 h 36"/>
                <a:gd name="T16" fmla="*/ 35 w 97"/>
                <a:gd name="T17" fmla="*/ 36 h 36"/>
                <a:gd name="T18" fmla="*/ 60 w 97"/>
                <a:gd name="T19" fmla="*/ 11 h 36"/>
                <a:gd name="T20" fmla="*/ 85 w 97"/>
                <a:gd name="T21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7" h="36">
                  <a:moveTo>
                    <a:pt x="97" y="2"/>
                  </a:moveTo>
                  <a:cubicBezTo>
                    <a:pt x="97" y="2"/>
                    <a:pt x="97" y="2"/>
                    <a:pt x="97" y="3"/>
                  </a:cubicBezTo>
                  <a:cubicBezTo>
                    <a:pt x="97" y="2"/>
                    <a:pt x="97" y="2"/>
                    <a:pt x="97" y="2"/>
                  </a:cubicBezTo>
                  <a:moveTo>
                    <a:pt x="89" y="1"/>
                  </a:moveTo>
                  <a:cubicBezTo>
                    <a:pt x="92" y="1"/>
                    <a:pt x="94" y="1"/>
                    <a:pt x="97" y="2"/>
                  </a:cubicBezTo>
                  <a:cubicBezTo>
                    <a:pt x="95" y="1"/>
                    <a:pt x="92" y="1"/>
                    <a:pt x="89" y="1"/>
                  </a:cubicBezTo>
                  <a:moveTo>
                    <a:pt x="8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60" y="11"/>
                    <a:pt x="60" y="11"/>
                    <a:pt x="60" y="11"/>
                  </a:cubicBezTo>
                  <a:cubicBezTo>
                    <a:pt x="67" y="4"/>
                    <a:pt x="76" y="0"/>
                    <a:pt x="85" y="0"/>
                  </a:cubicBezTo>
                </a:path>
              </a:pathLst>
            </a:custGeom>
            <a:solidFill>
              <a:srgbClr val="C80606"/>
            </a:solidFill>
            <a:ln w="12700">
              <a:solidFill>
                <a:srgbClr val="C80606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75"/>
            <p:cNvSpPr>
              <a:spLocks/>
            </p:cNvSpPr>
            <p:nvPr/>
          </p:nvSpPr>
          <p:spPr bwMode="auto">
            <a:xfrm>
              <a:off x="8259763" y="1198563"/>
              <a:ext cx="295275" cy="203200"/>
            </a:xfrm>
            <a:custGeom>
              <a:avLst/>
              <a:gdLst>
                <a:gd name="T0" fmla="*/ 169 w 169"/>
                <a:gd name="T1" fmla="*/ 0 h 116"/>
                <a:gd name="T2" fmla="*/ 169 w 169"/>
                <a:gd name="T3" fmla="*/ 0 h 116"/>
                <a:gd name="T4" fmla="*/ 169 w 169"/>
                <a:gd name="T5" fmla="*/ 0 h 116"/>
                <a:gd name="T6" fmla="*/ 169 w 169"/>
                <a:gd name="T7" fmla="*/ 0 h 116"/>
                <a:gd name="T8" fmla="*/ 169 w 169"/>
                <a:gd name="T9" fmla="*/ 0 h 116"/>
                <a:gd name="T10" fmla="*/ 169 w 169"/>
                <a:gd name="T11" fmla="*/ 0 h 116"/>
                <a:gd name="T12" fmla="*/ 169 w 169"/>
                <a:gd name="T13" fmla="*/ 0 h 116"/>
                <a:gd name="T14" fmla="*/ 169 w 169"/>
                <a:gd name="T15" fmla="*/ 0 h 116"/>
                <a:gd name="T16" fmla="*/ 158 w 169"/>
                <a:gd name="T17" fmla="*/ 7 h 116"/>
                <a:gd name="T18" fmla="*/ 158 w 169"/>
                <a:gd name="T19" fmla="*/ 7 h 116"/>
                <a:gd name="T20" fmla="*/ 158 w 169"/>
                <a:gd name="T21" fmla="*/ 7 h 116"/>
                <a:gd name="T22" fmla="*/ 144 w 169"/>
                <a:gd name="T23" fmla="*/ 10 h 116"/>
                <a:gd name="T24" fmla="*/ 59 w 169"/>
                <a:gd name="T25" fmla="*/ 10 h 116"/>
                <a:gd name="T26" fmla="*/ 13 w 169"/>
                <a:gd name="T27" fmla="*/ 56 h 116"/>
                <a:gd name="T28" fmla="*/ 13 w 169"/>
                <a:gd name="T29" fmla="*/ 106 h 116"/>
                <a:gd name="T30" fmla="*/ 38 w 169"/>
                <a:gd name="T31" fmla="*/ 116 h 116"/>
                <a:gd name="T32" fmla="*/ 63 w 169"/>
                <a:gd name="T33" fmla="*/ 106 h 116"/>
                <a:gd name="T34" fmla="*/ 169 w 169"/>
                <a:gd name="T35" fmla="*/ 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69" h="116">
                  <a:moveTo>
                    <a:pt x="169" y="0"/>
                  </a:moveTo>
                  <a:cubicBezTo>
                    <a:pt x="169" y="0"/>
                    <a:pt x="169" y="0"/>
                    <a:pt x="169" y="0"/>
                  </a:cubicBezTo>
                  <a:cubicBezTo>
                    <a:pt x="169" y="0"/>
                    <a:pt x="169" y="0"/>
                    <a:pt x="169" y="0"/>
                  </a:cubicBezTo>
                  <a:cubicBezTo>
                    <a:pt x="169" y="0"/>
                    <a:pt x="169" y="0"/>
                    <a:pt x="169" y="0"/>
                  </a:cubicBezTo>
                  <a:cubicBezTo>
                    <a:pt x="169" y="0"/>
                    <a:pt x="169" y="0"/>
                    <a:pt x="169" y="0"/>
                  </a:cubicBezTo>
                  <a:cubicBezTo>
                    <a:pt x="169" y="0"/>
                    <a:pt x="169" y="0"/>
                    <a:pt x="169" y="0"/>
                  </a:cubicBezTo>
                  <a:cubicBezTo>
                    <a:pt x="169" y="0"/>
                    <a:pt x="169" y="0"/>
                    <a:pt x="169" y="0"/>
                  </a:cubicBezTo>
                  <a:cubicBezTo>
                    <a:pt x="169" y="0"/>
                    <a:pt x="169" y="0"/>
                    <a:pt x="169" y="0"/>
                  </a:cubicBezTo>
                  <a:cubicBezTo>
                    <a:pt x="165" y="3"/>
                    <a:pt x="162" y="6"/>
                    <a:pt x="158" y="7"/>
                  </a:cubicBezTo>
                  <a:cubicBezTo>
                    <a:pt x="158" y="7"/>
                    <a:pt x="158" y="7"/>
                    <a:pt x="158" y="7"/>
                  </a:cubicBezTo>
                  <a:cubicBezTo>
                    <a:pt x="158" y="7"/>
                    <a:pt x="158" y="7"/>
                    <a:pt x="158" y="7"/>
                  </a:cubicBezTo>
                  <a:cubicBezTo>
                    <a:pt x="154" y="9"/>
                    <a:pt x="149" y="10"/>
                    <a:pt x="144" y="10"/>
                  </a:cubicBezTo>
                  <a:cubicBezTo>
                    <a:pt x="59" y="10"/>
                    <a:pt x="59" y="10"/>
                    <a:pt x="59" y="10"/>
                  </a:cubicBezTo>
                  <a:cubicBezTo>
                    <a:pt x="13" y="56"/>
                    <a:pt x="13" y="56"/>
                    <a:pt x="13" y="56"/>
                  </a:cubicBezTo>
                  <a:cubicBezTo>
                    <a:pt x="0" y="69"/>
                    <a:pt x="0" y="92"/>
                    <a:pt x="13" y="106"/>
                  </a:cubicBezTo>
                  <a:cubicBezTo>
                    <a:pt x="20" y="113"/>
                    <a:pt x="29" y="116"/>
                    <a:pt x="38" y="116"/>
                  </a:cubicBezTo>
                  <a:cubicBezTo>
                    <a:pt x="48" y="116"/>
                    <a:pt x="57" y="113"/>
                    <a:pt x="63" y="106"/>
                  </a:cubicBezTo>
                  <a:cubicBezTo>
                    <a:pt x="169" y="0"/>
                    <a:pt x="169" y="0"/>
                    <a:pt x="169" y="0"/>
                  </a:cubicBezTo>
                </a:path>
              </a:pathLst>
            </a:custGeom>
            <a:solidFill>
              <a:srgbClr val="C00000"/>
            </a:solidFill>
            <a:ln w="12700"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76"/>
            <p:cNvSpPr>
              <a:spLocks noEditPoints="1"/>
            </p:cNvSpPr>
            <p:nvPr/>
          </p:nvSpPr>
          <p:spPr bwMode="auto">
            <a:xfrm>
              <a:off x="8362950" y="1154113"/>
              <a:ext cx="192088" cy="61912"/>
            </a:xfrm>
            <a:custGeom>
              <a:avLst/>
              <a:gdLst>
                <a:gd name="T0" fmla="*/ 99 w 110"/>
                <a:gd name="T1" fmla="*/ 32 h 35"/>
                <a:gd name="T2" fmla="*/ 99 w 110"/>
                <a:gd name="T3" fmla="*/ 32 h 35"/>
                <a:gd name="T4" fmla="*/ 99 w 110"/>
                <a:gd name="T5" fmla="*/ 32 h 35"/>
                <a:gd name="T6" fmla="*/ 110 w 110"/>
                <a:gd name="T7" fmla="*/ 25 h 35"/>
                <a:gd name="T8" fmla="*/ 110 w 110"/>
                <a:gd name="T9" fmla="*/ 25 h 35"/>
                <a:gd name="T10" fmla="*/ 110 w 110"/>
                <a:gd name="T11" fmla="*/ 25 h 35"/>
                <a:gd name="T12" fmla="*/ 110 w 110"/>
                <a:gd name="T13" fmla="*/ 25 h 35"/>
                <a:gd name="T14" fmla="*/ 110 w 110"/>
                <a:gd name="T15" fmla="*/ 25 h 35"/>
                <a:gd name="T16" fmla="*/ 110 w 110"/>
                <a:gd name="T17" fmla="*/ 25 h 35"/>
                <a:gd name="T18" fmla="*/ 110 w 110"/>
                <a:gd name="T19" fmla="*/ 25 h 35"/>
                <a:gd name="T20" fmla="*/ 110 w 110"/>
                <a:gd name="T21" fmla="*/ 25 h 35"/>
                <a:gd name="T22" fmla="*/ 110 w 110"/>
                <a:gd name="T23" fmla="*/ 25 h 35"/>
                <a:gd name="T24" fmla="*/ 110 w 110"/>
                <a:gd name="T25" fmla="*/ 25 h 35"/>
                <a:gd name="T26" fmla="*/ 110 w 110"/>
                <a:gd name="T27" fmla="*/ 25 h 35"/>
                <a:gd name="T28" fmla="*/ 110 w 110"/>
                <a:gd name="T29" fmla="*/ 25 h 35"/>
                <a:gd name="T30" fmla="*/ 110 w 110"/>
                <a:gd name="T31" fmla="*/ 25 h 35"/>
                <a:gd name="T32" fmla="*/ 35 w 110"/>
                <a:gd name="T33" fmla="*/ 0 h 35"/>
                <a:gd name="T34" fmla="*/ 0 w 110"/>
                <a:gd name="T35" fmla="*/ 35 h 35"/>
                <a:gd name="T36" fmla="*/ 85 w 110"/>
                <a:gd name="T37" fmla="*/ 35 h 35"/>
                <a:gd name="T38" fmla="*/ 99 w 110"/>
                <a:gd name="T39" fmla="*/ 32 h 35"/>
                <a:gd name="T40" fmla="*/ 85 w 110"/>
                <a:gd name="T41" fmla="*/ 35 h 35"/>
                <a:gd name="T42" fmla="*/ 60 w 110"/>
                <a:gd name="T43" fmla="*/ 25 h 35"/>
                <a:gd name="T44" fmla="*/ 35 w 110"/>
                <a:gd name="T4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0" h="35">
                  <a:moveTo>
                    <a:pt x="99" y="32"/>
                  </a:moveTo>
                  <a:cubicBezTo>
                    <a:pt x="99" y="32"/>
                    <a:pt x="99" y="32"/>
                    <a:pt x="99" y="32"/>
                  </a:cubicBezTo>
                  <a:cubicBezTo>
                    <a:pt x="99" y="32"/>
                    <a:pt x="99" y="32"/>
                    <a:pt x="99" y="32"/>
                  </a:cubicBezTo>
                  <a:moveTo>
                    <a:pt x="110" y="25"/>
                  </a:moveTo>
                  <a:cubicBezTo>
                    <a:pt x="110" y="25"/>
                    <a:pt x="110" y="25"/>
                    <a:pt x="110" y="25"/>
                  </a:cubicBezTo>
                  <a:cubicBezTo>
                    <a:pt x="110" y="25"/>
                    <a:pt x="110" y="25"/>
                    <a:pt x="110" y="25"/>
                  </a:cubicBezTo>
                  <a:moveTo>
                    <a:pt x="110" y="25"/>
                  </a:moveTo>
                  <a:cubicBezTo>
                    <a:pt x="110" y="25"/>
                    <a:pt x="110" y="25"/>
                    <a:pt x="110" y="25"/>
                  </a:cubicBezTo>
                  <a:cubicBezTo>
                    <a:pt x="110" y="25"/>
                    <a:pt x="110" y="25"/>
                    <a:pt x="110" y="25"/>
                  </a:cubicBezTo>
                  <a:moveTo>
                    <a:pt x="110" y="25"/>
                  </a:moveTo>
                  <a:cubicBezTo>
                    <a:pt x="110" y="25"/>
                    <a:pt x="110" y="25"/>
                    <a:pt x="110" y="25"/>
                  </a:cubicBezTo>
                  <a:cubicBezTo>
                    <a:pt x="110" y="25"/>
                    <a:pt x="110" y="25"/>
                    <a:pt x="110" y="25"/>
                  </a:cubicBezTo>
                  <a:moveTo>
                    <a:pt x="110" y="25"/>
                  </a:moveTo>
                  <a:cubicBezTo>
                    <a:pt x="110" y="25"/>
                    <a:pt x="110" y="25"/>
                    <a:pt x="110" y="25"/>
                  </a:cubicBezTo>
                  <a:cubicBezTo>
                    <a:pt x="110" y="25"/>
                    <a:pt x="110" y="25"/>
                    <a:pt x="110" y="25"/>
                  </a:cubicBezTo>
                  <a:cubicBezTo>
                    <a:pt x="110" y="25"/>
                    <a:pt x="110" y="25"/>
                    <a:pt x="110" y="25"/>
                  </a:cubicBezTo>
                  <a:moveTo>
                    <a:pt x="35" y="0"/>
                  </a:moveTo>
                  <a:cubicBezTo>
                    <a:pt x="0" y="35"/>
                    <a:pt x="0" y="35"/>
                    <a:pt x="0" y="35"/>
                  </a:cubicBezTo>
                  <a:cubicBezTo>
                    <a:pt x="85" y="35"/>
                    <a:pt x="85" y="35"/>
                    <a:pt x="85" y="35"/>
                  </a:cubicBezTo>
                  <a:cubicBezTo>
                    <a:pt x="90" y="35"/>
                    <a:pt x="95" y="34"/>
                    <a:pt x="99" y="32"/>
                  </a:cubicBezTo>
                  <a:cubicBezTo>
                    <a:pt x="94" y="34"/>
                    <a:pt x="90" y="35"/>
                    <a:pt x="85" y="35"/>
                  </a:cubicBezTo>
                  <a:cubicBezTo>
                    <a:pt x="76" y="35"/>
                    <a:pt x="67" y="32"/>
                    <a:pt x="60" y="25"/>
                  </a:cubicBezTo>
                  <a:cubicBezTo>
                    <a:pt x="35" y="0"/>
                    <a:pt x="35" y="0"/>
                    <a:pt x="35" y="0"/>
                  </a:cubicBezTo>
                </a:path>
              </a:pathLst>
            </a:custGeom>
            <a:solidFill>
              <a:srgbClr val="C80606"/>
            </a:solidFill>
            <a:ln w="12700">
              <a:solidFill>
                <a:srgbClr val="C80606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77"/>
            <p:cNvSpPr>
              <a:spLocks noEditPoints="1"/>
            </p:cNvSpPr>
            <p:nvPr/>
          </p:nvSpPr>
          <p:spPr bwMode="auto">
            <a:xfrm>
              <a:off x="8510588" y="1092201"/>
              <a:ext cx="58738" cy="119062"/>
            </a:xfrm>
            <a:custGeom>
              <a:avLst/>
              <a:gdLst>
                <a:gd name="T0" fmla="*/ 14 w 33"/>
                <a:gd name="T1" fmla="*/ 68 h 68"/>
                <a:gd name="T2" fmla="*/ 14 w 33"/>
                <a:gd name="T3" fmla="*/ 68 h 68"/>
                <a:gd name="T4" fmla="*/ 14 w 33"/>
                <a:gd name="T5" fmla="*/ 68 h 68"/>
                <a:gd name="T6" fmla="*/ 25 w 33"/>
                <a:gd name="T7" fmla="*/ 61 h 68"/>
                <a:gd name="T8" fmla="*/ 14 w 33"/>
                <a:gd name="T9" fmla="*/ 68 h 68"/>
                <a:gd name="T10" fmla="*/ 25 w 33"/>
                <a:gd name="T11" fmla="*/ 61 h 68"/>
                <a:gd name="T12" fmla="*/ 25 w 33"/>
                <a:gd name="T13" fmla="*/ 61 h 68"/>
                <a:gd name="T14" fmla="*/ 25 w 33"/>
                <a:gd name="T15" fmla="*/ 61 h 68"/>
                <a:gd name="T16" fmla="*/ 25 w 33"/>
                <a:gd name="T17" fmla="*/ 61 h 68"/>
                <a:gd name="T18" fmla="*/ 25 w 33"/>
                <a:gd name="T19" fmla="*/ 61 h 68"/>
                <a:gd name="T20" fmla="*/ 25 w 33"/>
                <a:gd name="T21" fmla="*/ 61 h 68"/>
                <a:gd name="T22" fmla="*/ 25 w 33"/>
                <a:gd name="T23" fmla="*/ 61 h 68"/>
                <a:gd name="T24" fmla="*/ 25 w 33"/>
                <a:gd name="T25" fmla="*/ 61 h 68"/>
                <a:gd name="T26" fmla="*/ 25 w 33"/>
                <a:gd name="T27" fmla="*/ 61 h 68"/>
                <a:gd name="T28" fmla="*/ 25 w 33"/>
                <a:gd name="T29" fmla="*/ 61 h 68"/>
                <a:gd name="T30" fmla="*/ 26 w 33"/>
                <a:gd name="T31" fmla="*/ 60 h 68"/>
                <a:gd name="T32" fmla="*/ 26 w 33"/>
                <a:gd name="T33" fmla="*/ 61 h 68"/>
                <a:gd name="T34" fmla="*/ 26 w 33"/>
                <a:gd name="T35" fmla="*/ 60 h 68"/>
                <a:gd name="T36" fmla="*/ 26 w 33"/>
                <a:gd name="T37" fmla="*/ 60 h 68"/>
                <a:gd name="T38" fmla="*/ 26 w 33"/>
                <a:gd name="T39" fmla="*/ 60 h 68"/>
                <a:gd name="T40" fmla="*/ 26 w 33"/>
                <a:gd name="T41" fmla="*/ 60 h 68"/>
                <a:gd name="T42" fmla="*/ 26 w 33"/>
                <a:gd name="T43" fmla="*/ 60 h 68"/>
                <a:gd name="T44" fmla="*/ 26 w 33"/>
                <a:gd name="T45" fmla="*/ 60 h 68"/>
                <a:gd name="T46" fmla="*/ 26 w 33"/>
                <a:gd name="T47" fmla="*/ 60 h 68"/>
                <a:gd name="T48" fmla="*/ 33 w 33"/>
                <a:gd name="T49" fmla="*/ 50 h 68"/>
                <a:gd name="T50" fmla="*/ 26 w 33"/>
                <a:gd name="T51" fmla="*/ 60 h 68"/>
                <a:gd name="T52" fmla="*/ 33 w 33"/>
                <a:gd name="T53" fmla="*/ 50 h 68"/>
                <a:gd name="T54" fmla="*/ 33 w 33"/>
                <a:gd name="T55" fmla="*/ 50 h 68"/>
                <a:gd name="T56" fmla="*/ 33 w 33"/>
                <a:gd name="T57" fmla="*/ 50 h 68"/>
                <a:gd name="T58" fmla="*/ 33 w 33"/>
                <a:gd name="T59" fmla="*/ 50 h 68"/>
                <a:gd name="T60" fmla="*/ 33 w 33"/>
                <a:gd name="T61" fmla="*/ 50 h 68"/>
                <a:gd name="T62" fmla="*/ 33 w 33"/>
                <a:gd name="T63" fmla="*/ 50 h 68"/>
                <a:gd name="T64" fmla="*/ 33 w 33"/>
                <a:gd name="T65" fmla="*/ 50 h 68"/>
                <a:gd name="T66" fmla="*/ 32 w 33"/>
                <a:gd name="T67" fmla="*/ 21 h 68"/>
                <a:gd name="T68" fmla="*/ 33 w 33"/>
                <a:gd name="T69" fmla="*/ 21 h 68"/>
                <a:gd name="T70" fmla="*/ 32 w 33"/>
                <a:gd name="T71" fmla="*/ 21 h 68"/>
                <a:gd name="T72" fmla="*/ 12 w 33"/>
                <a:gd name="T73" fmla="*/ 3 h 68"/>
                <a:gd name="T74" fmla="*/ 32 w 33"/>
                <a:gd name="T75" fmla="*/ 21 h 68"/>
                <a:gd name="T76" fmla="*/ 25 w 33"/>
                <a:gd name="T77" fmla="*/ 11 h 68"/>
                <a:gd name="T78" fmla="*/ 25 w 33"/>
                <a:gd name="T79" fmla="*/ 11 h 68"/>
                <a:gd name="T80" fmla="*/ 12 w 33"/>
                <a:gd name="T81" fmla="*/ 3 h 68"/>
                <a:gd name="T82" fmla="*/ 12 w 33"/>
                <a:gd name="T83" fmla="*/ 2 h 68"/>
                <a:gd name="T84" fmla="*/ 12 w 33"/>
                <a:gd name="T85" fmla="*/ 2 h 68"/>
                <a:gd name="T86" fmla="*/ 12 w 33"/>
                <a:gd name="T87" fmla="*/ 2 h 68"/>
                <a:gd name="T88" fmla="*/ 0 w 33"/>
                <a:gd name="T89" fmla="*/ 0 h 68"/>
                <a:gd name="T90" fmla="*/ 0 w 33"/>
                <a:gd name="T91" fmla="*/ 0 h 68"/>
                <a:gd name="T92" fmla="*/ 0 w 33"/>
                <a:gd name="T93" fmla="*/ 0 h 68"/>
                <a:gd name="T94" fmla="*/ 4 w 33"/>
                <a:gd name="T95" fmla="*/ 1 h 68"/>
                <a:gd name="T96" fmla="*/ 0 w 33"/>
                <a:gd name="T97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3" h="68">
                  <a:moveTo>
                    <a:pt x="14" y="68"/>
                  </a:moveTo>
                  <a:cubicBezTo>
                    <a:pt x="14" y="68"/>
                    <a:pt x="14" y="68"/>
                    <a:pt x="14" y="68"/>
                  </a:cubicBezTo>
                  <a:cubicBezTo>
                    <a:pt x="14" y="68"/>
                    <a:pt x="14" y="68"/>
                    <a:pt x="14" y="68"/>
                  </a:cubicBezTo>
                  <a:moveTo>
                    <a:pt x="25" y="61"/>
                  </a:moveTo>
                  <a:cubicBezTo>
                    <a:pt x="22" y="64"/>
                    <a:pt x="18" y="67"/>
                    <a:pt x="14" y="68"/>
                  </a:cubicBezTo>
                  <a:cubicBezTo>
                    <a:pt x="18" y="67"/>
                    <a:pt x="21" y="64"/>
                    <a:pt x="25" y="61"/>
                  </a:cubicBezTo>
                  <a:moveTo>
                    <a:pt x="25" y="61"/>
                  </a:moveTo>
                  <a:cubicBezTo>
                    <a:pt x="25" y="61"/>
                    <a:pt x="25" y="61"/>
                    <a:pt x="25" y="61"/>
                  </a:cubicBezTo>
                  <a:cubicBezTo>
                    <a:pt x="25" y="61"/>
                    <a:pt x="25" y="61"/>
                    <a:pt x="25" y="61"/>
                  </a:cubicBezTo>
                  <a:moveTo>
                    <a:pt x="25" y="61"/>
                  </a:moveTo>
                  <a:cubicBezTo>
                    <a:pt x="25" y="61"/>
                    <a:pt x="25" y="61"/>
                    <a:pt x="25" y="61"/>
                  </a:cubicBezTo>
                  <a:cubicBezTo>
                    <a:pt x="25" y="61"/>
                    <a:pt x="25" y="61"/>
                    <a:pt x="25" y="61"/>
                  </a:cubicBezTo>
                  <a:moveTo>
                    <a:pt x="25" y="61"/>
                  </a:moveTo>
                  <a:cubicBezTo>
                    <a:pt x="25" y="61"/>
                    <a:pt x="25" y="61"/>
                    <a:pt x="25" y="61"/>
                  </a:cubicBezTo>
                  <a:cubicBezTo>
                    <a:pt x="25" y="61"/>
                    <a:pt x="25" y="61"/>
                    <a:pt x="25" y="61"/>
                  </a:cubicBezTo>
                  <a:moveTo>
                    <a:pt x="26" y="60"/>
                  </a:moveTo>
                  <a:cubicBezTo>
                    <a:pt x="26" y="61"/>
                    <a:pt x="26" y="61"/>
                    <a:pt x="26" y="61"/>
                  </a:cubicBezTo>
                  <a:cubicBezTo>
                    <a:pt x="26" y="61"/>
                    <a:pt x="26" y="61"/>
                    <a:pt x="26" y="60"/>
                  </a:cubicBezTo>
                  <a:moveTo>
                    <a:pt x="26" y="60"/>
                  </a:moveTo>
                  <a:cubicBezTo>
                    <a:pt x="26" y="60"/>
                    <a:pt x="26" y="60"/>
                    <a:pt x="26" y="60"/>
                  </a:cubicBezTo>
                  <a:cubicBezTo>
                    <a:pt x="26" y="60"/>
                    <a:pt x="26" y="60"/>
                    <a:pt x="26" y="60"/>
                  </a:cubicBezTo>
                  <a:moveTo>
                    <a:pt x="26" y="60"/>
                  </a:moveTo>
                  <a:cubicBezTo>
                    <a:pt x="26" y="60"/>
                    <a:pt x="26" y="60"/>
                    <a:pt x="26" y="60"/>
                  </a:cubicBezTo>
                  <a:cubicBezTo>
                    <a:pt x="26" y="60"/>
                    <a:pt x="26" y="60"/>
                    <a:pt x="26" y="60"/>
                  </a:cubicBezTo>
                  <a:moveTo>
                    <a:pt x="33" y="50"/>
                  </a:moveTo>
                  <a:cubicBezTo>
                    <a:pt x="31" y="54"/>
                    <a:pt x="29" y="57"/>
                    <a:pt x="26" y="60"/>
                  </a:cubicBezTo>
                  <a:cubicBezTo>
                    <a:pt x="29" y="57"/>
                    <a:pt x="31" y="54"/>
                    <a:pt x="33" y="50"/>
                  </a:cubicBezTo>
                  <a:moveTo>
                    <a:pt x="33" y="50"/>
                  </a:moveTo>
                  <a:cubicBezTo>
                    <a:pt x="33" y="50"/>
                    <a:pt x="33" y="50"/>
                    <a:pt x="33" y="50"/>
                  </a:cubicBezTo>
                  <a:cubicBezTo>
                    <a:pt x="33" y="50"/>
                    <a:pt x="33" y="50"/>
                    <a:pt x="33" y="50"/>
                  </a:cubicBezTo>
                  <a:moveTo>
                    <a:pt x="33" y="50"/>
                  </a:moveTo>
                  <a:cubicBezTo>
                    <a:pt x="33" y="50"/>
                    <a:pt x="33" y="50"/>
                    <a:pt x="33" y="50"/>
                  </a:cubicBezTo>
                  <a:cubicBezTo>
                    <a:pt x="33" y="50"/>
                    <a:pt x="33" y="50"/>
                    <a:pt x="33" y="50"/>
                  </a:cubicBezTo>
                  <a:moveTo>
                    <a:pt x="32" y="21"/>
                  </a:moveTo>
                  <a:cubicBezTo>
                    <a:pt x="33" y="21"/>
                    <a:pt x="33" y="21"/>
                    <a:pt x="33" y="21"/>
                  </a:cubicBezTo>
                  <a:cubicBezTo>
                    <a:pt x="33" y="21"/>
                    <a:pt x="33" y="21"/>
                    <a:pt x="32" y="21"/>
                  </a:cubicBezTo>
                  <a:moveTo>
                    <a:pt x="12" y="3"/>
                  </a:moveTo>
                  <a:cubicBezTo>
                    <a:pt x="21" y="6"/>
                    <a:pt x="29" y="12"/>
                    <a:pt x="32" y="21"/>
                  </a:cubicBezTo>
                  <a:cubicBezTo>
                    <a:pt x="31" y="17"/>
                    <a:pt x="28" y="14"/>
                    <a:pt x="25" y="11"/>
                  </a:cubicBezTo>
                  <a:cubicBezTo>
                    <a:pt x="25" y="11"/>
                    <a:pt x="25" y="11"/>
                    <a:pt x="25" y="11"/>
                  </a:cubicBezTo>
                  <a:cubicBezTo>
                    <a:pt x="22" y="7"/>
                    <a:pt x="17" y="4"/>
                    <a:pt x="12" y="3"/>
                  </a:cubicBezTo>
                  <a:moveTo>
                    <a:pt x="12" y="2"/>
                  </a:moveTo>
                  <a:cubicBezTo>
                    <a:pt x="12" y="2"/>
                    <a:pt x="12" y="2"/>
                    <a:pt x="12" y="2"/>
                  </a:cubicBezTo>
                  <a:cubicBezTo>
                    <a:pt x="12" y="2"/>
                    <a:pt x="12" y="2"/>
                    <a:pt x="12" y="2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0"/>
                    <a:pt x="3" y="0"/>
                    <a:pt x="4" y="1"/>
                  </a:cubicBezTo>
                  <a:cubicBezTo>
                    <a:pt x="3" y="0"/>
                    <a:pt x="2" y="0"/>
                    <a:pt x="0" y="0"/>
                  </a:cubicBezTo>
                </a:path>
              </a:pathLst>
            </a:custGeom>
            <a:solidFill>
              <a:srgbClr val="C80606"/>
            </a:solidFill>
            <a:ln w="12700">
              <a:solidFill>
                <a:srgbClr val="B1010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78"/>
            <p:cNvSpPr>
              <a:spLocks/>
            </p:cNvSpPr>
            <p:nvPr/>
          </p:nvSpPr>
          <p:spPr bwMode="auto">
            <a:xfrm>
              <a:off x="8423275" y="1092201"/>
              <a:ext cx="150813" cy="123825"/>
            </a:xfrm>
            <a:custGeom>
              <a:avLst/>
              <a:gdLst>
                <a:gd name="T0" fmla="*/ 50 w 86"/>
                <a:gd name="T1" fmla="*/ 0 h 71"/>
                <a:gd name="T2" fmla="*/ 50 w 86"/>
                <a:gd name="T3" fmla="*/ 0 h 71"/>
                <a:gd name="T4" fmla="*/ 25 w 86"/>
                <a:gd name="T5" fmla="*/ 11 h 71"/>
                <a:gd name="T6" fmla="*/ 0 w 86"/>
                <a:gd name="T7" fmla="*/ 36 h 71"/>
                <a:gd name="T8" fmla="*/ 25 w 86"/>
                <a:gd name="T9" fmla="*/ 61 h 71"/>
                <a:gd name="T10" fmla="*/ 50 w 86"/>
                <a:gd name="T11" fmla="*/ 71 h 71"/>
                <a:gd name="T12" fmla="*/ 64 w 86"/>
                <a:gd name="T13" fmla="*/ 68 h 71"/>
                <a:gd name="T14" fmla="*/ 64 w 86"/>
                <a:gd name="T15" fmla="*/ 68 h 71"/>
                <a:gd name="T16" fmla="*/ 64 w 86"/>
                <a:gd name="T17" fmla="*/ 68 h 71"/>
                <a:gd name="T18" fmla="*/ 75 w 86"/>
                <a:gd name="T19" fmla="*/ 61 h 71"/>
                <a:gd name="T20" fmla="*/ 75 w 86"/>
                <a:gd name="T21" fmla="*/ 61 h 71"/>
                <a:gd name="T22" fmla="*/ 75 w 86"/>
                <a:gd name="T23" fmla="*/ 61 h 71"/>
                <a:gd name="T24" fmla="*/ 75 w 86"/>
                <a:gd name="T25" fmla="*/ 61 h 71"/>
                <a:gd name="T26" fmla="*/ 75 w 86"/>
                <a:gd name="T27" fmla="*/ 61 h 71"/>
                <a:gd name="T28" fmla="*/ 75 w 86"/>
                <a:gd name="T29" fmla="*/ 61 h 71"/>
                <a:gd name="T30" fmla="*/ 75 w 86"/>
                <a:gd name="T31" fmla="*/ 61 h 71"/>
                <a:gd name="T32" fmla="*/ 75 w 86"/>
                <a:gd name="T33" fmla="*/ 61 h 71"/>
                <a:gd name="T34" fmla="*/ 75 w 86"/>
                <a:gd name="T35" fmla="*/ 61 h 71"/>
                <a:gd name="T36" fmla="*/ 76 w 86"/>
                <a:gd name="T37" fmla="*/ 61 h 71"/>
                <a:gd name="T38" fmla="*/ 76 w 86"/>
                <a:gd name="T39" fmla="*/ 60 h 71"/>
                <a:gd name="T40" fmla="*/ 76 w 86"/>
                <a:gd name="T41" fmla="*/ 60 h 71"/>
                <a:gd name="T42" fmla="*/ 76 w 86"/>
                <a:gd name="T43" fmla="*/ 60 h 71"/>
                <a:gd name="T44" fmla="*/ 76 w 86"/>
                <a:gd name="T45" fmla="*/ 60 h 71"/>
                <a:gd name="T46" fmla="*/ 76 w 86"/>
                <a:gd name="T47" fmla="*/ 60 h 71"/>
                <a:gd name="T48" fmla="*/ 76 w 86"/>
                <a:gd name="T49" fmla="*/ 60 h 71"/>
                <a:gd name="T50" fmla="*/ 83 w 86"/>
                <a:gd name="T51" fmla="*/ 50 h 71"/>
                <a:gd name="T52" fmla="*/ 83 w 86"/>
                <a:gd name="T53" fmla="*/ 50 h 71"/>
                <a:gd name="T54" fmla="*/ 83 w 86"/>
                <a:gd name="T55" fmla="*/ 50 h 71"/>
                <a:gd name="T56" fmla="*/ 83 w 86"/>
                <a:gd name="T57" fmla="*/ 50 h 71"/>
                <a:gd name="T58" fmla="*/ 83 w 86"/>
                <a:gd name="T59" fmla="*/ 50 h 71"/>
                <a:gd name="T60" fmla="*/ 86 w 86"/>
                <a:gd name="T61" fmla="*/ 36 h 71"/>
                <a:gd name="T62" fmla="*/ 83 w 86"/>
                <a:gd name="T63" fmla="*/ 21 h 71"/>
                <a:gd name="T64" fmla="*/ 82 w 86"/>
                <a:gd name="T65" fmla="*/ 21 h 71"/>
                <a:gd name="T66" fmla="*/ 82 w 86"/>
                <a:gd name="T67" fmla="*/ 21 h 71"/>
                <a:gd name="T68" fmla="*/ 62 w 86"/>
                <a:gd name="T69" fmla="*/ 3 h 71"/>
                <a:gd name="T70" fmla="*/ 62 w 86"/>
                <a:gd name="T71" fmla="*/ 2 h 71"/>
                <a:gd name="T72" fmla="*/ 62 w 86"/>
                <a:gd name="T73" fmla="*/ 2 h 71"/>
                <a:gd name="T74" fmla="*/ 54 w 86"/>
                <a:gd name="T75" fmla="*/ 1 h 71"/>
                <a:gd name="T76" fmla="*/ 50 w 86"/>
                <a:gd name="T77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6" h="71">
                  <a:moveTo>
                    <a:pt x="50" y="0"/>
                  </a:moveTo>
                  <a:cubicBezTo>
                    <a:pt x="50" y="0"/>
                    <a:pt x="50" y="0"/>
                    <a:pt x="50" y="0"/>
                  </a:cubicBezTo>
                  <a:cubicBezTo>
                    <a:pt x="41" y="0"/>
                    <a:pt x="32" y="4"/>
                    <a:pt x="25" y="11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5" y="61"/>
                    <a:pt x="25" y="61"/>
                    <a:pt x="25" y="61"/>
                  </a:cubicBezTo>
                  <a:cubicBezTo>
                    <a:pt x="32" y="68"/>
                    <a:pt x="41" y="71"/>
                    <a:pt x="50" y="71"/>
                  </a:cubicBezTo>
                  <a:cubicBezTo>
                    <a:pt x="55" y="71"/>
                    <a:pt x="59" y="70"/>
                    <a:pt x="64" y="68"/>
                  </a:cubicBezTo>
                  <a:cubicBezTo>
                    <a:pt x="64" y="68"/>
                    <a:pt x="64" y="68"/>
                    <a:pt x="64" y="68"/>
                  </a:cubicBezTo>
                  <a:cubicBezTo>
                    <a:pt x="64" y="68"/>
                    <a:pt x="64" y="68"/>
                    <a:pt x="64" y="68"/>
                  </a:cubicBezTo>
                  <a:cubicBezTo>
                    <a:pt x="68" y="67"/>
                    <a:pt x="72" y="64"/>
                    <a:pt x="75" y="61"/>
                  </a:cubicBezTo>
                  <a:cubicBezTo>
                    <a:pt x="75" y="61"/>
                    <a:pt x="75" y="61"/>
                    <a:pt x="75" y="61"/>
                  </a:cubicBezTo>
                  <a:cubicBezTo>
                    <a:pt x="75" y="61"/>
                    <a:pt x="75" y="61"/>
                    <a:pt x="75" y="61"/>
                  </a:cubicBezTo>
                  <a:cubicBezTo>
                    <a:pt x="75" y="61"/>
                    <a:pt x="75" y="61"/>
                    <a:pt x="75" y="61"/>
                  </a:cubicBezTo>
                  <a:cubicBezTo>
                    <a:pt x="75" y="61"/>
                    <a:pt x="75" y="61"/>
                    <a:pt x="75" y="61"/>
                  </a:cubicBezTo>
                  <a:cubicBezTo>
                    <a:pt x="75" y="61"/>
                    <a:pt x="75" y="61"/>
                    <a:pt x="75" y="61"/>
                  </a:cubicBezTo>
                  <a:cubicBezTo>
                    <a:pt x="75" y="61"/>
                    <a:pt x="75" y="61"/>
                    <a:pt x="75" y="61"/>
                  </a:cubicBezTo>
                  <a:cubicBezTo>
                    <a:pt x="75" y="61"/>
                    <a:pt x="75" y="61"/>
                    <a:pt x="75" y="61"/>
                  </a:cubicBezTo>
                  <a:cubicBezTo>
                    <a:pt x="75" y="61"/>
                    <a:pt x="75" y="61"/>
                    <a:pt x="75" y="61"/>
                  </a:cubicBezTo>
                  <a:cubicBezTo>
                    <a:pt x="75" y="61"/>
                    <a:pt x="75" y="61"/>
                    <a:pt x="76" y="61"/>
                  </a:cubicBezTo>
                  <a:cubicBezTo>
                    <a:pt x="76" y="61"/>
                    <a:pt x="76" y="61"/>
                    <a:pt x="76" y="60"/>
                  </a:cubicBezTo>
                  <a:cubicBezTo>
                    <a:pt x="76" y="60"/>
                    <a:pt x="76" y="60"/>
                    <a:pt x="76" y="60"/>
                  </a:cubicBezTo>
                  <a:cubicBezTo>
                    <a:pt x="76" y="60"/>
                    <a:pt x="76" y="60"/>
                    <a:pt x="76" y="60"/>
                  </a:cubicBezTo>
                  <a:cubicBezTo>
                    <a:pt x="76" y="60"/>
                    <a:pt x="76" y="60"/>
                    <a:pt x="76" y="60"/>
                  </a:cubicBezTo>
                  <a:cubicBezTo>
                    <a:pt x="76" y="60"/>
                    <a:pt x="76" y="60"/>
                    <a:pt x="76" y="60"/>
                  </a:cubicBezTo>
                  <a:cubicBezTo>
                    <a:pt x="76" y="60"/>
                    <a:pt x="76" y="60"/>
                    <a:pt x="76" y="60"/>
                  </a:cubicBezTo>
                  <a:cubicBezTo>
                    <a:pt x="79" y="57"/>
                    <a:pt x="81" y="54"/>
                    <a:pt x="83" y="50"/>
                  </a:cubicBezTo>
                  <a:cubicBezTo>
                    <a:pt x="83" y="50"/>
                    <a:pt x="83" y="50"/>
                    <a:pt x="83" y="50"/>
                  </a:cubicBezTo>
                  <a:cubicBezTo>
                    <a:pt x="83" y="50"/>
                    <a:pt x="83" y="50"/>
                    <a:pt x="83" y="50"/>
                  </a:cubicBezTo>
                  <a:cubicBezTo>
                    <a:pt x="83" y="50"/>
                    <a:pt x="83" y="50"/>
                    <a:pt x="83" y="50"/>
                  </a:cubicBezTo>
                  <a:cubicBezTo>
                    <a:pt x="83" y="50"/>
                    <a:pt x="83" y="50"/>
                    <a:pt x="83" y="50"/>
                  </a:cubicBezTo>
                  <a:cubicBezTo>
                    <a:pt x="85" y="45"/>
                    <a:pt x="86" y="41"/>
                    <a:pt x="86" y="36"/>
                  </a:cubicBezTo>
                  <a:cubicBezTo>
                    <a:pt x="86" y="31"/>
                    <a:pt x="85" y="26"/>
                    <a:pt x="83" y="21"/>
                  </a:cubicBezTo>
                  <a:cubicBezTo>
                    <a:pt x="83" y="21"/>
                    <a:pt x="83" y="21"/>
                    <a:pt x="82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79" y="12"/>
                    <a:pt x="71" y="6"/>
                    <a:pt x="62" y="3"/>
                  </a:cubicBezTo>
                  <a:cubicBezTo>
                    <a:pt x="62" y="2"/>
                    <a:pt x="62" y="2"/>
                    <a:pt x="62" y="2"/>
                  </a:cubicBezTo>
                  <a:cubicBezTo>
                    <a:pt x="62" y="2"/>
                    <a:pt x="62" y="2"/>
                    <a:pt x="62" y="2"/>
                  </a:cubicBezTo>
                  <a:cubicBezTo>
                    <a:pt x="59" y="1"/>
                    <a:pt x="57" y="1"/>
                    <a:pt x="54" y="1"/>
                  </a:cubicBezTo>
                  <a:cubicBezTo>
                    <a:pt x="53" y="0"/>
                    <a:pt x="52" y="0"/>
                    <a:pt x="50" y="0"/>
                  </a:cubicBezTo>
                </a:path>
              </a:pathLst>
            </a:custGeom>
            <a:solidFill>
              <a:srgbClr val="B10101"/>
            </a:solidFill>
            <a:ln w="12700">
              <a:solidFill>
                <a:srgbClr val="B1010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6" name="Picture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4625" y="714375"/>
            <a:ext cx="3714750" cy="371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006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85800" y="2126456"/>
            <a:ext cx="7772400" cy="890588"/>
          </a:xfrm>
        </p:spPr>
        <p:txBody>
          <a:bodyPr>
            <a:normAutofit/>
          </a:bodyPr>
          <a:lstStyle/>
          <a:p>
            <a:r>
              <a:rPr lang="en-US" dirty="0" err="1" smtClean="0"/>
              <a:t>whoami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1824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932" y="310538"/>
            <a:ext cx="8054136" cy="3912824"/>
          </a:xfrm>
        </p:spPr>
      </p:pic>
      <p:grpSp>
        <p:nvGrpSpPr>
          <p:cNvPr id="26" name="Group 25"/>
          <p:cNvGrpSpPr>
            <a:grpSpLocks noChangeAspect="1"/>
          </p:cNvGrpSpPr>
          <p:nvPr/>
        </p:nvGrpSpPr>
        <p:grpSpPr>
          <a:xfrm rot="5400000">
            <a:off x="3476625" y="2020094"/>
            <a:ext cx="1160463" cy="493712"/>
            <a:chOff x="7413625" y="908051"/>
            <a:chExt cx="1160463" cy="493712"/>
          </a:xfrm>
        </p:grpSpPr>
        <p:sp>
          <p:nvSpPr>
            <p:cNvPr id="27" name="Freeform 72"/>
            <p:cNvSpPr>
              <a:spLocks noEditPoints="1"/>
            </p:cNvSpPr>
            <p:nvPr/>
          </p:nvSpPr>
          <p:spPr bwMode="auto">
            <a:xfrm>
              <a:off x="7413625" y="1092201"/>
              <a:ext cx="1160463" cy="123825"/>
            </a:xfrm>
            <a:custGeom>
              <a:avLst/>
              <a:gdLst>
                <a:gd name="T0" fmla="*/ 654 w 664"/>
                <a:gd name="T1" fmla="*/ 61 h 71"/>
                <a:gd name="T2" fmla="*/ 653 w 664"/>
                <a:gd name="T3" fmla="*/ 61 h 71"/>
                <a:gd name="T4" fmla="*/ 653 w 664"/>
                <a:gd name="T5" fmla="*/ 61 h 71"/>
                <a:gd name="T6" fmla="*/ 654 w 664"/>
                <a:gd name="T7" fmla="*/ 61 h 71"/>
                <a:gd name="T8" fmla="*/ 654 w 664"/>
                <a:gd name="T9" fmla="*/ 60 h 71"/>
                <a:gd name="T10" fmla="*/ 654 w 664"/>
                <a:gd name="T11" fmla="*/ 60 h 71"/>
                <a:gd name="T12" fmla="*/ 654 w 664"/>
                <a:gd name="T13" fmla="*/ 60 h 71"/>
                <a:gd name="T14" fmla="*/ 654 w 664"/>
                <a:gd name="T15" fmla="*/ 60 h 71"/>
                <a:gd name="T16" fmla="*/ 654 w 664"/>
                <a:gd name="T17" fmla="*/ 60 h 71"/>
                <a:gd name="T18" fmla="*/ 654 w 664"/>
                <a:gd name="T19" fmla="*/ 60 h 71"/>
                <a:gd name="T20" fmla="*/ 654 w 664"/>
                <a:gd name="T21" fmla="*/ 60 h 71"/>
                <a:gd name="T22" fmla="*/ 654 w 664"/>
                <a:gd name="T23" fmla="*/ 60 h 71"/>
                <a:gd name="T24" fmla="*/ 654 w 664"/>
                <a:gd name="T25" fmla="*/ 60 h 71"/>
                <a:gd name="T26" fmla="*/ 661 w 664"/>
                <a:gd name="T27" fmla="*/ 50 h 71"/>
                <a:gd name="T28" fmla="*/ 661 w 664"/>
                <a:gd name="T29" fmla="*/ 50 h 71"/>
                <a:gd name="T30" fmla="*/ 661 w 664"/>
                <a:gd name="T31" fmla="*/ 50 h 71"/>
                <a:gd name="T32" fmla="*/ 661 w 664"/>
                <a:gd name="T33" fmla="*/ 50 h 71"/>
                <a:gd name="T34" fmla="*/ 661 w 664"/>
                <a:gd name="T35" fmla="*/ 50 h 71"/>
                <a:gd name="T36" fmla="*/ 661 w 664"/>
                <a:gd name="T37" fmla="*/ 50 h 71"/>
                <a:gd name="T38" fmla="*/ 661 w 664"/>
                <a:gd name="T39" fmla="*/ 21 h 71"/>
                <a:gd name="T40" fmla="*/ 664 w 664"/>
                <a:gd name="T41" fmla="*/ 36 h 71"/>
                <a:gd name="T42" fmla="*/ 661 w 664"/>
                <a:gd name="T43" fmla="*/ 50 h 71"/>
                <a:gd name="T44" fmla="*/ 664 w 664"/>
                <a:gd name="T45" fmla="*/ 36 h 71"/>
                <a:gd name="T46" fmla="*/ 661 w 664"/>
                <a:gd name="T47" fmla="*/ 21 h 71"/>
                <a:gd name="T48" fmla="*/ 660 w 664"/>
                <a:gd name="T49" fmla="*/ 21 h 71"/>
                <a:gd name="T50" fmla="*/ 660 w 664"/>
                <a:gd name="T51" fmla="*/ 21 h 71"/>
                <a:gd name="T52" fmla="*/ 660 w 664"/>
                <a:gd name="T53" fmla="*/ 21 h 71"/>
                <a:gd name="T54" fmla="*/ 543 w 664"/>
                <a:gd name="T55" fmla="*/ 0 h 71"/>
                <a:gd name="T56" fmla="*/ 35 w 664"/>
                <a:gd name="T57" fmla="*/ 0 h 71"/>
                <a:gd name="T58" fmla="*/ 0 w 664"/>
                <a:gd name="T59" fmla="*/ 36 h 71"/>
                <a:gd name="T60" fmla="*/ 35 w 664"/>
                <a:gd name="T61" fmla="*/ 71 h 71"/>
                <a:gd name="T62" fmla="*/ 543 w 664"/>
                <a:gd name="T63" fmla="*/ 71 h 71"/>
                <a:gd name="T64" fmla="*/ 578 w 664"/>
                <a:gd name="T65" fmla="*/ 36 h 71"/>
                <a:gd name="T66" fmla="*/ 543 w 664"/>
                <a:gd name="T67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64" h="71">
                  <a:moveTo>
                    <a:pt x="654" y="61"/>
                  </a:moveTo>
                  <a:cubicBezTo>
                    <a:pt x="653" y="61"/>
                    <a:pt x="653" y="61"/>
                    <a:pt x="653" y="61"/>
                  </a:cubicBezTo>
                  <a:cubicBezTo>
                    <a:pt x="653" y="61"/>
                    <a:pt x="653" y="61"/>
                    <a:pt x="653" y="61"/>
                  </a:cubicBezTo>
                  <a:cubicBezTo>
                    <a:pt x="653" y="61"/>
                    <a:pt x="653" y="61"/>
                    <a:pt x="654" y="61"/>
                  </a:cubicBezTo>
                  <a:moveTo>
                    <a:pt x="654" y="60"/>
                  </a:moveTo>
                  <a:cubicBezTo>
                    <a:pt x="654" y="60"/>
                    <a:pt x="654" y="60"/>
                    <a:pt x="654" y="60"/>
                  </a:cubicBezTo>
                  <a:cubicBezTo>
                    <a:pt x="654" y="60"/>
                    <a:pt x="654" y="60"/>
                    <a:pt x="654" y="60"/>
                  </a:cubicBezTo>
                  <a:moveTo>
                    <a:pt x="654" y="60"/>
                  </a:moveTo>
                  <a:cubicBezTo>
                    <a:pt x="654" y="60"/>
                    <a:pt x="654" y="60"/>
                    <a:pt x="654" y="60"/>
                  </a:cubicBezTo>
                  <a:cubicBezTo>
                    <a:pt x="654" y="60"/>
                    <a:pt x="654" y="60"/>
                    <a:pt x="654" y="60"/>
                  </a:cubicBezTo>
                  <a:moveTo>
                    <a:pt x="654" y="60"/>
                  </a:moveTo>
                  <a:cubicBezTo>
                    <a:pt x="654" y="60"/>
                    <a:pt x="654" y="60"/>
                    <a:pt x="654" y="60"/>
                  </a:cubicBezTo>
                  <a:cubicBezTo>
                    <a:pt x="654" y="60"/>
                    <a:pt x="654" y="60"/>
                    <a:pt x="654" y="60"/>
                  </a:cubicBezTo>
                  <a:moveTo>
                    <a:pt x="661" y="50"/>
                  </a:moveTo>
                  <a:cubicBezTo>
                    <a:pt x="661" y="50"/>
                    <a:pt x="661" y="50"/>
                    <a:pt x="661" y="50"/>
                  </a:cubicBezTo>
                  <a:cubicBezTo>
                    <a:pt x="661" y="50"/>
                    <a:pt x="661" y="50"/>
                    <a:pt x="661" y="50"/>
                  </a:cubicBezTo>
                  <a:moveTo>
                    <a:pt x="661" y="50"/>
                  </a:moveTo>
                  <a:cubicBezTo>
                    <a:pt x="661" y="50"/>
                    <a:pt x="661" y="50"/>
                    <a:pt x="661" y="50"/>
                  </a:cubicBezTo>
                  <a:cubicBezTo>
                    <a:pt x="661" y="50"/>
                    <a:pt x="661" y="50"/>
                    <a:pt x="661" y="50"/>
                  </a:cubicBezTo>
                  <a:moveTo>
                    <a:pt x="661" y="21"/>
                  </a:moveTo>
                  <a:cubicBezTo>
                    <a:pt x="663" y="26"/>
                    <a:pt x="664" y="31"/>
                    <a:pt x="664" y="36"/>
                  </a:cubicBezTo>
                  <a:cubicBezTo>
                    <a:pt x="664" y="41"/>
                    <a:pt x="663" y="45"/>
                    <a:pt x="661" y="50"/>
                  </a:cubicBezTo>
                  <a:cubicBezTo>
                    <a:pt x="663" y="45"/>
                    <a:pt x="664" y="41"/>
                    <a:pt x="664" y="36"/>
                  </a:cubicBezTo>
                  <a:cubicBezTo>
                    <a:pt x="664" y="31"/>
                    <a:pt x="663" y="26"/>
                    <a:pt x="661" y="21"/>
                  </a:cubicBezTo>
                  <a:moveTo>
                    <a:pt x="660" y="21"/>
                  </a:moveTo>
                  <a:cubicBezTo>
                    <a:pt x="660" y="21"/>
                    <a:pt x="660" y="21"/>
                    <a:pt x="660" y="21"/>
                  </a:cubicBezTo>
                  <a:cubicBezTo>
                    <a:pt x="660" y="21"/>
                    <a:pt x="660" y="21"/>
                    <a:pt x="660" y="21"/>
                  </a:cubicBezTo>
                  <a:moveTo>
                    <a:pt x="543" y="0"/>
                  </a:moveTo>
                  <a:cubicBezTo>
                    <a:pt x="35" y="0"/>
                    <a:pt x="35" y="0"/>
                    <a:pt x="35" y="0"/>
                  </a:cubicBezTo>
                  <a:cubicBezTo>
                    <a:pt x="15" y="0"/>
                    <a:pt x="0" y="16"/>
                    <a:pt x="0" y="36"/>
                  </a:cubicBezTo>
                  <a:cubicBezTo>
                    <a:pt x="0" y="55"/>
                    <a:pt x="15" y="71"/>
                    <a:pt x="35" y="71"/>
                  </a:cubicBezTo>
                  <a:cubicBezTo>
                    <a:pt x="543" y="71"/>
                    <a:pt x="543" y="71"/>
                    <a:pt x="543" y="71"/>
                  </a:cubicBezTo>
                  <a:cubicBezTo>
                    <a:pt x="578" y="36"/>
                    <a:pt x="578" y="36"/>
                    <a:pt x="578" y="36"/>
                  </a:cubicBezTo>
                  <a:cubicBezTo>
                    <a:pt x="543" y="0"/>
                    <a:pt x="543" y="0"/>
                    <a:pt x="543" y="0"/>
                  </a:cubicBezTo>
                </a:path>
              </a:pathLst>
            </a:custGeom>
            <a:solidFill>
              <a:srgbClr val="C00000"/>
            </a:solidFill>
            <a:ln w="12700"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73"/>
            <p:cNvSpPr>
              <a:spLocks/>
            </p:cNvSpPr>
            <p:nvPr/>
          </p:nvSpPr>
          <p:spPr bwMode="auto">
            <a:xfrm>
              <a:off x="8259763" y="908051"/>
              <a:ext cx="295275" cy="203200"/>
            </a:xfrm>
            <a:custGeom>
              <a:avLst/>
              <a:gdLst>
                <a:gd name="T0" fmla="*/ 38 w 169"/>
                <a:gd name="T1" fmla="*/ 0 h 116"/>
                <a:gd name="T2" fmla="*/ 13 w 169"/>
                <a:gd name="T3" fmla="*/ 10 h 116"/>
                <a:gd name="T4" fmla="*/ 13 w 169"/>
                <a:gd name="T5" fmla="*/ 60 h 116"/>
                <a:gd name="T6" fmla="*/ 59 w 169"/>
                <a:gd name="T7" fmla="*/ 105 h 116"/>
                <a:gd name="T8" fmla="*/ 144 w 169"/>
                <a:gd name="T9" fmla="*/ 105 h 116"/>
                <a:gd name="T10" fmla="*/ 144 w 169"/>
                <a:gd name="T11" fmla="*/ 105 h 116"/>
                <a:gd name="T12" fmla="*/ 148 w 169"/>
                <a:gd name="T13" fmla="*/ 106 h 116"/>
                <a:gd name="T14" fmla="*/ 156 w 169"/>
                <a:gd name="T15" fmla="*/ 107 h 116"/>
                <a:gd name="T16" fmla="*/ 156 w 169"/>
                <a:gd name="T17" fmla="*/ 107 h 116"/>
                <a:gd name="T18" fmla="*/ 156 w 169"/>
                <a:gd name="T19" fmla="*/ 108 h 116"/>
                <a:gd name="T20" fmla="*/ 169 w 169"/>
                <a:gd name="T21" fmla="*/ 116 h 116"/>
                <a:gd name="T22" fmla="*/ 63 w 169"/>
                <a:gd name="T23" fmla="*/ 10 h 116"/>
                <a:gd name="T24" fmla="*/ 38 w 169"/>
                <a:gd name="T25" fmla="*/ 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9" h="116">
                  <a:moveTo>
                    <a:pt x="38" y="0"/>
                  </a:moveTo>
                  <a:cubicBezTo>
                    <a:pt x="29" y="0"/>
                    <a:pt x="20" y="3"/>
                    <a:pt x="13" y="10"/>
                  </a:cubicBezTo>
                  <a:cubicBezTo>
                    <a:pt x="0" y="24"/>
                    <a:pt x="0" y="46"/>
                    <a:pt x="13" y="60"/>
                  </a:cubicBezTo>
                  <a:cubicBezTo>
                    <a:pt x="59" y="105"/>
                    <a:pt x="59" y="105"/>
                    <a:pt x="59" y="105"/>
                  </a:cubicBezTo>
                  <a:cubicBezTo>
                    <a:pt x="144" y="105"/>
                    <a:pt x="144" y="105"/>
                    <a:pt x="144" y="105"/>
                  </a:cubicBezTo>
                  <a:cubicBezTo>
                    <a:pt x="144" y="105"/>
                    <a:pt x="144" y="105"/>
                    <a:pt x="144" y="105"/>
                  </a:cubicBezTo>
                  <a:cubicBezTo>
                    <a:pt x="146" y="105"/>
                    <a:pt x="147" y="105"/>
                    <a:pt x="148" y="106"/>
                  </a:cubicBezTo>
                  <a:cubicBezTo>
                    <a:pt x="151" y="106"/>
                    <a:pt x="154" y="106"/>
                    <a:pt x="156" y="107"/>
                  </a:cubicBezTo>
                  <a:cubicBezTo>
                    <a:pt x="156" y="107"/>
                    <a:pt x="156" y="107"/>
                    <a:pt x="156" y="107"/>
                  </a:cubicBezTo>
                  <a:cubicBezTo>
                    <a:pt x="156" y="107"/>
                    <a:pt x="156" y="107"/>
                    <a:pt x="156" y="108"/>
                  </a:cubicBezTo>
                  <a:cubicBezTo>
                    <a:pt x="161" y="109"/>
                    <a:pt x="166" y="112"/>
                    <a:pt x="169" y="116"/>
                  </a:cubicBezTo>
                  <a:cubicBezTo>
                    <a:pt x="63" y="10"/>
                    <a:pt x="63" y="10"/>
                    <a:pt x="63" y="10"/>
                  </a:cubicBezTo>
                  <a:cubicBezTo>
                    <a:pt x="57" y="3"/>
                    <a:pt x="48" y="0"/>
                    <a:pt x="38" y="0"/>
                  </a:cubicBezTo>
                </a:path>
              </a:pathLst>
            </a:custGeom>
            <a:solidFill>
              <a:srgbClr val="C00000"/>
            </a:solidFill>
            <a:ln w="12700"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74"/>
            <p:cNvSpPr>
              <a:spLocks noEditPoints="1"/>
            </p:cNvSpPr>
            <p:nvPr/>
          </p:nvSpPr>
          <p:spPr bwMode="auto">
            <a:xfrm>
              <a:off x="8362950" y="1092201"/>
              <a:ext cx="169863" cy="61912"/>
            </a:xfrm>
            <a:custGeom>
              <a:avLst/>
              <a:gdLst>
                <a:gd name="T0" fmla="*/ 97 w 97"/>
                <a:gd name="T1" fmla="*/ 2 h 36"/>
                <a:gd name="T2" fmla="*/ 97 w 97"/>
                <a:gd name="T3" fmla="*/ 3 h 36"/>
                <a:gd name="T4" fmla="*/ 97 w 97"/>
                <a:gd name="T5" fmla="*/ 2 h 36"/>
                <a:gd name="T6" fmla="*/ 89 w 97"/>
                <a:gd name="T7" fmla="*/ 1 h 36"/>
                <a:gd name="T8" fmla="*/ 97 w 97"/>
                <a:gd name="T9" fmla="*/ 2 h 36"/>
                <a:gd name="T10" fmla="*/ 89 w 97"/>
                <a:gd name="T11" fmla="*/ 1 h 36"/>
                <a:gd name="T12" fmla="*/ 85 w 97"/>
                <a:gd name="T13" fmla="*/ 0 h 36"/>
                <a:gd name="T14" fmla="*/ 0 w 97"/>
                <a:gd name="T15" fmla="*/ 0 h 36"/>
                <a:gd name="T16" fmla="*/ 35 w 97"/>
                <a:gd name="T17" fmla="*/ 36 h 36"/>
                <a:gd name="T18" fmla="*/ 60 w 97"/>
                <a:gd name="T19" fmla="*/ 11 h 36"/>
                <a:gd name="T20" fmla="*/ 85 w 97"/>
                <a:gd name="T21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7" h="36">
                  <a:moveTo>
                    <a:pt x="97" y="2"/>
                  </a:moveTo>
                  <a:cubicBezTo>
                    <a:pt x="97" y="2"/>
                    <a:pt x="97" y="2"/>
                    <a:pt x="97" y="3"/>
                  </a:cubicBezTo>
                  <a:cubicBezTo>
                    <a:pt x="97" y="2"/>
                    <a:pt x="97" y="2"/>
                    <a:pt x="97" y="2"/>
                  </a:cubicBezTo>
                  <a:moveTo>
                    <a:pt x="89" y="1"/>
                  </a:moveTo>
                  <a:cubicBezTo>
                    <a:pt x="92" y="1"/>
                    <a:pt x="94" y="1"/>
                    <a:pt x="97" y="2"/>
                  </a:cubicBezTo>
                  <a:cubicBezTo>
                    <a:pt x="95" y="1"/>
                    <a:pt x="92" y="1"/>
                    <a:pt x="89" y="1"/>
                  </a:cubicBezTo>
                  <a:moveTo>
                    <a:pt x="8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60" y="11"/>
                    <a:pt x="60" y="11"/>
                    <a:pt x="60" y="11"/>
                  </a:cubicBezTo>
                  <a:cubicBezTo>
                    <a:pt x="67" y="4"/>
                    <a:pt x="76" y="0"/>
                    <a:pt x="85" y="0"/>
                  </a:cubicBezTo>
                </a:path>
              </a:pathLst>
            </a:custGeom>
            <a:solidFill>
              <a:srgbClr val="C80606"/>
            </a:solidFill>
            <a:ln w="12700">
              <a:solidFill>
                <a:srgbClr val="C80606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75"/>
            <p:cNvSpPr>
              <a:spLocks/>
            </p:cNvSpPr>
            <p:nvPr/>
          </p:nvSpPr>
          <p:spPr bwMode="auto">
            <a:xfrm>
              <a:off x="8259763" y="1198563"/>
              <a:ext cx="295275" cy="203200"/>
            </a:xfrm>
            <a:custGeom>
              <a:avLst/>
              <a:gdLst>
                <a:gd name="T0" fmla="*/ 169 w 169"/>
                <a:gd name="T1" fmla="*/ 0 h 116"/>
                <a:gd name="T2" fmla="*/ 169 w 169"/>
                <a:gd name="T3" fmla="*/ 0 h 116"/>
                <a:gd name="T4" fmla="*/ 169 w 169"/>
                <a:gd name="T5" fmla="*/ 0 h 116"/>
                <a:gd name="T6" fmla="*/ 169 w 169"/>
                <a:gd name="T7" fmla="*/ 0 h 116"/>
                <a:gd name="T8" fmla="*/ 169 w 169"/>
                <a:gd name="T9" fmla="*/ 0 h 116"/>
                <a:gd name="T10" fmla="*/ 169 w 169"/>
                <a:gd name="T11" fmla="*/ 0 h 116"/>
                <a:gd name="T12" fmla="*/ 169 w 169"/>
                <a:gd name="T13" fmla="*/ 0 h 116"/>
                <a:gd name="T14" fmla="*/ 169 w 169"/>
                <a:gd name="T15" fmla="*/ 0 h 116"/>
                <a:gd name="T16" fmla="*/ 158 w 169"/>
                <a:gd name="T17" fmla="*/ 7 h 116"/>
                <a:gd name="T18" fmla="*/ 158 w 169"/>
                <a:gd name="T19" fmla="*/ 7 h 116"/>
                <a:gd name="T20" fmla="*/ 158 w 169"/>
                <a:gd name="T21" fmla="*/ 7 h 116"/>
                <a:gd name="T22" fmla="*/ 144 w 169"/>
                <a:gd name="T23" fmla="*/ 10 h 116"/>
                <a:gd name="T24" fmla="*/ 59 w 169"/>
                <a:gd name="T25" fmla="*/ 10 h 116"/>
                <a:gd name="T26" fmla="*/ 13 w 169"/>
                <a:gd name="T27" fmla="*/ 56 h 116"/>
                <a:gd name="T28" fmla="*/ 13 w 169"/>
                <a:gd name="T29" fmla="*/ 106 h 116"/>
                <a:gd name="T30" fmla="*/ 38 w 169"/>
                <a:gd name="T31" fmla="*/ 116 h 116"/>
                <a:gd name="T32" fmla="*/ 63 w 169"/>
                <a:gd name="T33" fmla="*/ 106 h 116"/>
                <a:gd name="T34" fmla="*/ 169 w 169"/>
                <a:gd name="T35" fmla="*/ 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69" h="116">
                  <a:moveTo>
                    <a:pt x="169" y="0"/>
                  </a:moveTo>
                  <a:cubicBezTo>
                    <a:pt x="169" y="0"/>
                    <a:pt x="169" y="0"/>
                    <a:pt x="169" y="0"/>
                  </a:cubicBezTo>
                  <a:cubicBezTo>
                    <a:pt x="169" y="0"/>
                    <a:pt x="169" y="0"/>
                    <a:pt x="169" y="0"/>
                  </a:cubicBezTo>
                  <a:cubicBezTo>
                    <a:pt x="169" y="0"/>
                    <a:pt x="169" y="0"/>
                    <a:pt x="169" y="0"/>
                  </a:cubicBezTo>
                  <a:cubicBezTo>
                    <a:pt x="169" y="0"/>
                    <a:pt x="169" y="0"/>
                    <a:pt x="169" y="0"/>
                  </a:cubicBezTo>
                  <a:cubicBezTo>
                    <a:pt x="169" y="0"/>
                    <a:pt x="169" y="0"/>
                    <a:pt x="169" y="0"/>
                  </a:cubicBezTo>
                  <a:cubicBezTo>
                    <a:pt x="169" y="0"/>
                    <a:pt x="169" y="0"/>
                    <a:pt x="169" y="0"/>
                  </a:cubicBezTo>
                  <a:cubicBezTo>
                    <a:pt x="169" y="0"/>
                    <a:pt x="169" y="0"/>
                    <a:pt x="169" y="0"/>
                  </a:cubicBezTo>
                  <a:cubicBezTo>
                    <a:pt x="165" y="3"/>
                    <a:pt x="162" y="6"/>
                    <a:pt x="158" y="7"/>
                  </a:cubicBezTo>
                  <a:cubicBezTo>
                    <a:pt x="158" y="7"/>
                    <a:pt x="158" y="7"/>
                    <a:pt x="158" y="7"/>
                  </a:cubicBezTo>
                  <a:cubicBezTo>
                    <a:pt x="158" y="7"/>
                    <a:pt x="158" y="7"/>
                    <a:pt x="158" y="7"/>
                  </a:cubicBezTo>
                  <a:cubicBezTo>
                    <a:pt x="154" y="9"/>
                    <a:pt x="149" y="10"/>
                    <a:pt x="144" y="10"/>
                  </a:cubicBezTo>
                  <a:cubicBezTo>
                    <a:pt x="59" y="10"/>
                    <a:pt x="59" y="10"/>
                    <a:pt x="59" y="10"/>
                  </a:cubicBezTo>
                  <a:cubicBezTo>
                    <a:pt x="13" y="56"/>
                    <a:pt x="13" y="56"/>
                    <a:pt x="13" y="56"/>
                  </a:cubicBezTo>
                  <a:cubicBezTo>
                    <a:pt x="0" y="69"/>
                    <a:pt x="0" y="92"/>
                    <a:pt x="13" y="106"/>
                  </a:cubicBezTo>
                  <a:cubicBezTo>
                    <a:pt x="20" y="113"/>
                    <a:pt x="29" y="116"/>
                    <a:pt x="38" y="116"/>
                  </a:cubicBezTo>
                  <a:cubicBezTo>
                    <a:pt x="48" y="116"/>
                    <a:pt x="57" y="113"/>
                    <a:pt x="63" y="106"/>
                  </a:cubicBezTo>
                  <a:cubicBezTo>
                    <a:pt x="169" y="0"/>
                    <a:pt x="169" y="0"/>
                    <a:pt x="169" y="0"/>
                  </a:cubicBezTo>
                </a:path>
              </a:pathLst>
            </a:custGeom>
            <a:solidFill>
              <a:srgbClr val="C00000"/>
            </a:solidFill>
            <a:ln w="12700"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76"/>
            <p:cNvSpPr>
              <a:spLocks noEditPoints="1"/>
            </p:cNvSpPr>
            <p:nvPr/>
          </p:nvSpPr>
          <p:spPr bwMode="auto">
            <a:xfrm>
              <a:off x="8362950" y="1154113"/>
              <a:ext cx="192088" cy="61912"/>
            </a:xfrm>
            <a:custGeom>
              <a:avLst/>
              <a:gdLst>
                <a:gd name="T0" fmla="*/ 99 w 110"/>
                <a:gd name="T1" fmla="*/ 32 h 35"/>
                <a:gd name="T2" fmla="*/ 99 w 110"/>
                <a:gd name="T3" fmla="*/ 32 h 35"/>
                <a:gd name="T4" fmla="*/ 99 w 110"/>
                <a:gd name="T5" fmla="*/ 32 h 35"/>
                <a:gd name="T6" fmla="*/ 110 w 110"/>
                <a:gd name="T7" fmla="*/ 25 h 35"/>
                <a:gd name="T8" fmla="*/ 110 w 110"/>
                <a:gd name="T9" fmla="*/ 25 h 35"/>
                <a:gd name="T10" fmla="*/ 110 w 110"/>
                <a:gd name="T11" fmla="*/ 25 h 35"/>
                <a:gd name="T12" fmla="*/ 110 w 110"/>
                <a:gd name="T13" fmla="*/ 25 h 35"/>
                <a:gd name="T14" fmla="*/ 110 w 110"/>
                <a:gd name="T15" fmla="*/ 25 h 35"/>
                <a:gd name="T16" fmla="*/ 110 w 110"/>
                <a:gd name="T17" fmla="*/ 25 h 35"/>
                <a:gd name="T18" fmla="*/ 110 w 110"/>
                <a:gd name="T19" fmla="*/ 25 h 35"/>
                <a:gd name="T20" fmla="*/ 110 w 110"/>
                <a:gd name="T21" fmla="*/ 25 h 35"/>
                <a:gd name="T22" fmla="*/ 110 w 110"/>
                <a:gd name="T23" fmla="*/ 25 h 35"/>
                <a:gd name="T24" fmla="*/ 110 w 110"/>
                <a:gd name="T25" fmla="*/ 25 h 35"/>
                <a:gd name="T26" fmla="*/ 110 w 110"/>
                <a:gd name="T27" fmla="*/ 25 h 35"/>
                <a:gd name="T28" fmla="*/ 110 w 110"/>
                <a:gd name="T29" fmla="*/ 25 h 35"/>
                <a:gd name="T30" fmla="*/ 110 w 110"/>
                <a:gd name="T31" fmla="*/ 25 h 35"/>
                <a:gd name="T32" fmla="*/ 35 w 110"/>
                <a:gd name="T33" fmla="*/ 0 h 35"/>
                <a:gd name="T34" fmla="*/ 0 w 110"/>
                <a:gd name="T35" fmla="*/ 35 h 35"/>
                <a:gd name="T36" fmla="*/ 85 w 110"/>
                <a:gd name="T37" fmla="*/ 35 h 35"/>
                <a:gd name="T38" fmla="*/ 99 w 110"/>
                <a:gd name="T39" fmla="*/ 32 h 35"/>
                <a:gd name="T40" fmla="*/ 85 w 110"/>
                <a:gd name="T41" fmla="*/ 35 h 35"/>
                <a:gd name="T42" fmla="*/ 60 w 110"/>
                <a:gd name="T43" fmla="*/ 25 h 35"/>
                <a:gd name="T44" fmla="*/ 35 w 110"/>
                <a:gd name="T4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0" h="35">
                  <a:moveTo>
                    <a:pt x="99" y="32"/>
                  </a:moveTo>
                  <a:cubicBezTo>
                    <a:pt x="99" y="32"/>
                    <a:pt x="99" y="32"/>
                    <a:pt x="99" y="32"/>
                  </a:cubicBezTo>
                  <a:cubicBezTo>
                    <a:pt x="99" y="32"/>
                    <a:pt x="99" y="32"/>
                    <a:pt x="99" y="32"/>
                  </a:cubicBezTo>
                  <a:moveTo>
                    <a:pt x="110" y="25"/>
                  </a:moveTo>
                  <a:cubicBezTo>
                    <a:pt x="110" y="25"/>
                    <a:pt x="110" y="25"/>
                    <a:pt x="110" y="25"/>
                  </a:cubicBezTo>
                  <a:cubicBezTo>
                    <a:pt x="110" y="25"/>
                    <a:pt x="110" y="25"/>
                    <a:pt x="110" y="25"/>
                  </a:cubicBezTo>
                  <a:moveTo>
                    <a:pt x="110" y="25"/>
                  </a:moveTo>
                  <a:cubicBezTo>
                    <a:pt x="110" y="25"/>
                    <a:pt x="110" y="25"/>
                    <a:pt x="110" y="25"/>
                  </a:cubicBezTo>
                  <a:cubicBezTo>
                    <a:pt x="110" y="25"/>
                    <a:pt x="110" y="25"/>
                    <a:pt x="110" y="25"/>
                  </a:cubicBezTo>
                  <a:moveTo>
                    <a:pt x="110" y="25"/>
                  </a:moveTo>
                  <a:cubicBezTo>
                    <a:pt x="110" y="25"/>
                    <a:pt x="110" y="25"/>
                    <a:pt x="110" y="25"/>
                  </a:cubicBezTo>
                  <a:cubicBezTo>
                    <a:pt x="110" y="25"/>
                    <a:pt x="110" y="25"/>
                    <a:pt x="110" y="25"/>
                  </a:cubicBezTo>
                  <a:moveTo>
                    <a:pt x="110" y="25"/>
                  </a:moveTo>
                  <a:cubicBezTo>
                    <a:pt x="110" y="25"/>
                    <a:pt x="110" y="25"/>
                    <a:pt x="110" y="25"/>
                  </a:cubicBezTo>
                  <a:cubicBezTo>
                    <a:pt x="110" y="25"/>
                    <a:pt x="110" y="25"/>
                    <a:pt x="110" y="25"/>
                  </a:cubicBezTo>
                  <a:cubicBezTo>
                    <a:pt x="110" y="25"/>
                    <a:pt x="110" y="25"/>
                    <a:pt x="110" y="25"/>
                  </a:cubicBezTo>
                  <a:moveTo>
                    <a:pt x="35" y="0"/>
                  </a:moveTo>
                  <a:cubicBezTo>
                    <a:pt x="0" y="35"/>
                    <a:pt x="0" y="35"/>
                    <a:pt x="0" y="35"/>
                  </a:cubicBezTo>
                  <a:cubicBezTo>
                    <a:pt x="85" y="35"/>
                    <a:pt x="85" y="35"/>
                    <a:pt x="85" y="35"/>
                  </a:cubicBezTo>
                  <a:cubicBezTo>
                    <a:pt x="90" y="35"/>
                    <a:pt x="95" y="34"/>
                    <a:pt x="99" y="32"/>
                  </a:cubicBezTo>
                  <a:cubicBezTo>
                    <a:pt x="94" y="34"/>
                    <a:pt x="90" y="35"/>
                    <a:pt x="85" y="35"/>
                  </a:cubicBezTo>
                  <a:cubicBezTo>
                    <a:pt x="76" y="35"/>
                    <a:pt x="67" y="32"/>
                    <a:pt x="60" y="25"/>
                  </a:cubicBezTo>
                  <a:cubicBezTo>
                    <a:pt x="35" y="0"/>
                    <a:pt x="35" y="0"/>
                    <a:pt x="35" y="0"/>
                  </a:cubicBezTo>
                </a:path>
              </a:pathLst>
            </a:custGeom>
            <a:solidFill>
              <a:srgbClr val="C80606"/>
            </a:solidFill>
            <a:ln w="12700">
              <a:solidFill>
                <a:srgbClr val="C80606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77"/>
            <p:cNvSpPr>
              <a:spLocks noEditPoints="1"/>
            </p:cNvSpPr>
            <p:nvPr/>
          </p:nvSpPr>
          <p:spPr bwMode="auto">
            <a:xfrm>
              <a:off x="8510588" y="1092201"/>
              <a:ext cx="58738" cy="119062"/>
            </a:xfrm>
            <a:custGeom>
              <a:avLst/>
              <a:gdLst>
                <a:gd name="T0" fmla="*/ 14 w 33"/>
                <a:gd name="T1" fmla="*/ 68 h 68"/>
                <a:gd name="T2" fmla="*/ 14 w 33"/>
                <a:gd name="T3" fmla="*/ 68 h 68"/>
                <a:gd name="T4" fmla="*/ 14 w 33"/>
                <a:gd name="T5" fmla="*/ 68 h 68"/>
                <a:gd name="T6" fmla="*/ 25 w 33"/>
                <a:gd name="T7" fmla="*/ 61 h 68"/>
                <a:gd name="T8" fmla="*/ 14 w 33"/>
                <a:gd name="T9" fmla="*/ 68 h 68"/>
                <a:gd name="T10" fmla="*/ 25 w 33"/>
                <a:gd name="T11" fmla="*/ 61 h 68"/>
                <a:gd name="T12" fmla="*/ 25 w 33"/>
                <a:gd name="T13" fmla="*/ 61 h 68"/>
                <a:gd name="T14" fmla="*/ 25 w 33"/>
                <a:gd name="T15" fmla="*/ 61 h 68"/>
                <a:gd name="T16" fmla="*/ 25 w 33"/>
                <a:gd name="T17" fmla="*/ 61 h 68"/>
                <a:gd name="T18" fmla="*/ 25 w 33"/>
                <a:gd name="T19" fmla="*/ 61 h 68"/>
                <a:gd name="T20" fmla="*/ 25 w 33"/>
                <a:gd name="T21" fmla="*/ 61 h 68"/>
                <a:gd name="T22" fmla="*/ 25 w 33"/>
                <a:gd name="T23" fmla="*/ 61 h 68"/>
                <a:gd name="T24" fmla="*/ 25 w 33"/>
                <a:gd name="T25" fmla="*/ 61 h 68"/>
                <a:gd name="T26" fmla="*/ 25 w 33"/>
                <a:gd name="T27" fmla="*/ 61 h 68"/>
                <a:gd name="T28" fmla="*/ 25 w 33"/>
                <a:gd name="T29" fmla="*/ 61 h 68"/>
                <a:gd name="T30" fmla="*/ 26 w 33"/>
                <a:gd name="T31" fmla="*/ 60 h 68"/>
                <a:gd name="T32" fmla="*/ 26 w 33"/>
                <a:gd name="T33" fmla="*/ 61 h 68"/>
                <a:gd name="T34" fmla="*/ 26 w 33"/>
                <a:gd name="T35" fmla="*/ 60 h 68"/>
                <a:gd name="T36" fmla="*/ 26 w 33"/>
                <a:gd name="T37" fmla="*/ 60 h 68"/>
                <a:gd name="T38" fmla="*/ 26 w 33"/>
                <a:gd name="T39" fmla="*/ 60 h 68"/>
                <a:gd name="T40" fmla="*/ 26 w 33"/>
                <a:gd name="T41" fmla="*/ 60 h 68"/>
                <a:gd name="T42" fmla="*/ 26 w 33"/>
                <a:gd name="T43" fmla="*/ 60 h 68"/>
                <a:gd name="T44" fmla="*/ 26 w 33"/>
                <a:gd name="T45" fmla="*/ 60 h 68"/>
                <a:gd name="T46" fmla="*/ 26 w 33"/>
                <a:gd name="T47" fmla="*/ 60 h 68"/>
                <a:gd name="T48" fmla="*/ 33 w 33"/>
                <a:gd name="T49" fmla="*/ 50 h 68"/>
                <a:gd name="T50" fmla="*/ 26 w 33"/>
                <a:gd name="T51" fmla="*/ 60 h 68"/>
                <a:gd name="T52" fmla="*/ 33 w 33"/>
                <a:gd name="T53" fmla="*/ 50 h 68"/>
                <a:gd name="T54" fmla="*/ 33 w 33"/>
                <a:gd name="T55" fmla="*/ 50 h 68"/>
                <a:gd name="T56" fmla="*/ 33 w 33"/>
                <a:gd name="T57" fmla="*/ 50 h 68"/>
                <a:gd name="T58" fmla="*/ 33 w 33"/>
                <a:gd name="T59" fmla="*/ 50 h 68"/>
                <a:gd name="T60" fmla="*/ 33 w 33"/>
                <a:gd name="T61" fmla="*/ 50 h 68"/>
                <a:gd name="T62" fmla="*/ 33 w 33"/>
                <a:gd name="T63" fmla="*/ 50 h 68"/>
                <a:gd name="T64" fmla="*/ 33 w 33"/>
                <a:gd name="T65" fmla="*/ 50 h 68"/>
                <a:gd name="T66" fmla="*/ 32 w 33"/>
                <a:gd name="T67" fmla="*/ 21 h 68"/>
                <a:gd name="T68" fmla="*/ 33 w 33"/>
                <a:gd name="T69" fmla="*/ 21 h 68"/>
                <a:gd name="T70" fmla="*/ 32 w 33"/>
                <a:gd name="T71" fmla="*/ 21 h 68"/>
                <a:gd name="T72" fmla="*/ 12 w 33"/>
                <a:gd name="T73" fmla="*/ 3 h 68"/>
                <a:gd name="T74" fmla="*/ 32 w 33"/>
                <a:gd name="T75" fmla="*/ 21 h 68"/>
                <a:gd name="T76" fmla="*/ 25 w 33"/>
                <a:gd name="T77" fmla="*/ 11 h 68"/>
                <a:gd name="T78" fmla="*/ 25 w 33"/>
                <a:gd name="T79" fmla="*/ 11 h 68"/>
                <a:gd name="T80" fmla="*/ 12 w 33"/>
                <a:gd name="T81" fmla="*/ 3 h 68"/>
                <a:gd name="T82" fmla="*/ 12 w 33"/>
                <a:gd name="T83" fmla="*/ 2 h 68"/>
                <a:gd name="T84" fmla="*/ 12 w 33"/>
                <a:gd name="T85" fmla="*/ 2 h 68"/>
                <a:gd name="T86" fmla="*/ 12 w 33"/>
                <a:gd name="T87" fmla="*/ 2 h 68"/>
                <a:gd name="T88" fmla="*/ 0 w 33"/>
                <a:gd name="T89" fmla="*/ 0 h 68"/>
                <a:gd name="T90" fmla="*/ 0 w 33"/>
                <a:gd name="T91" fmla="*/ 0 h 68"/>
                <a:gd name="T92" fmla="*/ 0 w 33"/>
                <a:gd name="T93" fmla="*/ 0 h 68"/>
                <a:gd name="T94" fmla="*/ 4 w 33"/>
                <a:gd name="T95" fmla="*/ 1 h 68"/>
                <a:gd name="T96" fmla="*/ 0 w 33"/>
                <a:gd name="T97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3" h="68">
                  <a:moveTo>
                    <a:pt x="14" y="68"/>
                  </a:moveTo>
                  <a:cubicBezTo>
                    <a:pt x="14" y="68"/>
                    <a:pt x="14" y="68"/>
                    <a:pt x="14" y="68"/>
                  </a:cubicBezTo>
                  <a:cubicBezTo>
                    <a:pt x="14" y="68"/>
                    <a:pt x="14" y="68"/>
                    <a:pt x="14" y="68"/>
                  </a:cubicBezTo>
                  <a:moveTo>
                    <a:pt x="25" y="61"/>
                  </a:moveTo>
                  <a:cubicBezTo>
                    <a:pt x="22" y="64"/>
                    <a:pt x="18" y="67"/>
                    <a:pt x="14" y="68"/>
                  </a:cubicBezTo>
                  <a:cubicBezTo>
                    <a:pt x="18" y="67"/>
                    <a:pt x="21" y="64"/>
                    <a:pt x="25" y="61"/>
                  </a:cubicBezTo>
                  <a:moveTo>
                    <a:pt x="25" y="61"/>
                  </a:moveTo>
                  <a:cubicBezTo>
                    <a:pt x="25" y="61"/>
                    <a:pt x="25" y="61"/>
                    <a:pt x="25" y="61"/>
                  </a:cubicBezTo>
                  <a:cubicBezTo>
                    <a:pt x="25" y="61"/>
                    <a:pt x="25" y="61"/>
                    <a:pt x="25" y="61"/>
                  </a:cubicBezTo>
                  <a:moveTo>
                    <a:pt x="25" y="61"/>
                  </a:moveTo>
                  <a:cubicBezTo>
                    <a:pt x="25" y="61"/>
                    <a:pt x="25" y="61"/>
                    <a:pt x="25" y="61"/>
                  </a:cubicBezTo>
                  <a:cubicBezTo>
                    <a:pt x="25" y="61"/>
                    <a:pt x="25" y="61"/>
                    <a:pt x="25" y="61"/>
                  </a:cubicBezTo>
                  <a:moveTo>
                    <a:pt x="25" y="61"/>
                  </a:moveTo>
                  <a:cubicBezTo>
                    <a:pt x="25" y="61"/>
                    <a:pt x="25" y="61"/>
                    <a:pt x="25" y="61"/>
                  </a:cubicBezTo>
                  <a:cubicBezTo>
                    <a:pt x="25" y="61"/>
                    <a:pt x="25" y="61"/>
                    <a:pt x="25" y="61"/>
                  </a:cubicBezTo>
                  <a:moveTo>
                    <a:pt x="26" y="60"/>
                  </a:moveTo>
                  <a:cubicBezTo>
                    <a:pt x="26" y="61"/>
                    <a:pt x="26" y="61"/>
                    <a:pt x="26" y="61"/>
                  </a:cubicBezTo>
                  <a:cubicBezTo>
                    <a:pt x="26" y="61"/>
                    <a:pt x="26" y="61"/>
                    <a:pt x="26" y="60"/>
                  </a:cubicBezTo>
                  <a:moveTo>
                    <a:pt x="26" y="60"/>
                  </a:moveTo>
                  <a:cubicBezTo>
                    <a:pt x="26" y="60"/>
                    <a:pt x="26" y="60"/>
                    <a:pt x="26" y="60"/>
                  </a:cubicBezTo>
                  <a:cubicBezTo>
                    <a:pt x="26" y="60"/>
                    <a:pt x="26" y="60"/>
                    <a:pt x="26" y="60"/>
                  </a:cubicBezTo>
                  <a:moveTo>
                    <a:pt x="26" y="60"/>
                  </a:moveTo>
                  <a:cubicBezTo>
                    <a:pt x="26" y="60"/>
                    <a:pt x="26" y="60"/>
                    <a:pt x="26" y="60"/>
                  </a:cubicBezTo>
                  <a:cubicBezTo>
                    <a:pt x="26" y="60"/>
                    <a:pt x="26" y="60"/>
                    <a:pt x="26" y="60"/>
                  </a:cubicBezTo>
                  <a:moveTo>
                    <a:pt x="33" y="50"/>
                  </a:moveTo>
                  <a:cubicBezTo>
                    <a:pt x="31" y="54"/>
                    <a:pt x="29" y="57"/>
                    <a:pt x="26" y="60"/>
                  </a:cubicBezTo>
                  <a:cubicBezTo>
                    <a:pt x="29" y="57"/>
                    <a:pt x="31" y="54"/>
                    <a:pt x="33" y="50"/>
                  </a:cubicBezTo>
                  <a:moveTo>
                    <a:pt x="33" y="50"/>
                  </a:moveTo>
                  <a:cubicBezTo>
                    <a:pt x="33" y="50"/>
                    <a:pt x="33" y="50"/>
                    <a:pt x="33" y="50"/>
                  </a:cubicBezTo>
                  <a:cubicBezTo>
                    <a:pt x="33" y="50"/>
                    <a:pt x="33" y="50"/>
                    <a:pt x="33" y="50"/>
                  </a:cubicBezTo>
                  <a:moveTo>
                    <a:pt x="33" y="50"/>
                  </a:moveTo>
                  <a:cubicBezTo>
                    <a:pt x="33" y="50"/>
                    <a:pt x="33" y="50"/>
                    <a:pt x="33" y="50"/>
                  </a:cubicBezTo>
                  <a:cubicBezTo>
                    <a:pt x="33" y="50"/>
                    <a:pt x="33" y="50"/>
                    <a:pt x="33" y="50"/>
                  </a:cubicBezTo>
                  <a:moveTo>
                    <a:pt x="32" y="21"/>
                  </a:moveTo>
                  <a:cubicBezTo>
                    <a:pt x="33" y="21"/>
                    <a:pt x="33" y="21"/>
                    <a:pt x="33" y="21"/>
                  </a:cubicBezTo>
                  <a:cubicBezTo>
                    <a:pt x="33" y="21"/>
                    <a:pt x="33" y="21"/>
                    <a:pt x="32" y="21"/>
                  </a:cubicBezTo>
                  <a:moveTo>
                    <a:pt x="12" y="3"/>
                  </a:moveTo>
                  <a:cubicBezTo>
                    <a:pt x="21" y="6"/>
                    <a:pt x="29" y="12"/>
                    <a:pt x="32" y="21"/>
                  </a:cubicBezTo>
                  <a:cubicBezTo>
                    <a:pt x="31" y="17"/>
                    <a:pt x="28" y="14"/>
                    <a:pt x="25" y="11"/>
                  </a:cubicBezTo>
                  <a:cubicBezTo>
                    <a:pt x="25" y="11"/>
                    <a:pt x="25" y="11"/>
                    <a:pt x="25" y="11"/>
                  </a:cubicBezTo>
                  <a:cubicBezTo>
                    <a:pt x="22" y="7"/>
                    <a:pt x="17" y="4"/>
                    <a:pt x="12" y="3"/>
                  </a:cubicBezTo>
                  <a:moveTo>
                    <a:pt x="12" y="2"/>
                  </a:moveTo>
                  <a:cubicBezTo>
                    <a:pt x="12" y="2"/>
                    <a:pt x="12" y="2"/>
                    <a:pt x="12" y="2"/>
                  </a:cubicBezTo>
                  <a:cubicBezTo>
                    <a:pt x="12" y="2"/>
                    <a:pt x="12" y="2"/>
                    <a:pt x="12" y="2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0"/>
                    <a:pt x="3" y="0"/>
                    <a:pt x="4" y="1"/>
                  </a:cubicBezTo>
                  <a:cubicBezTo>
                    <a:pt x="3" y="0"/>
                    <a:pt x="2" y="0"/>
                    <a:pt x="0" y="0"/>
                  </a:cubicBezTo>
                </a:path>
              </a:pathLst>
            </a:custGeom>
            <a:solidFill>
              <a:srgbClr val="C80606"/>
            </a:solidFill>
            <a:ln w="12700">
              <a:solidFill>
                <a:srgbClr val="B1010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78"/>
            <p:cNvSpPr>
              <a:spLocks/>
            </p:cNvSpPr>
            <p:nvPr/>
          </p:nvSpPr>
          <p:spPr bwMode="auto">
            <a:xfrm>
              <a:off x="8423275" y="1092201"/>
              <a:ext cx="150813" cy="123825"/>
            </a:xfrm>
            <a:custGeom>
              <a:avLst/>
              <a:gdLst>
                <a:gd name="T0" fmla="*/ 50 w 86"/>
                <a:gd name="T1" fmla="*/ 0 h 71"/>
                <a:gd name="T2" fmla="*/ 50 w 86"/>
                <a:gd name="T3" fmla="*/ 0 h 71"/>
                <a:gd name="T4" fmla="*/ 25 w 86"/>
                <a:gd name="T5" fmla="*/ 11 h 71"/>
                <a:gd name="T6" fmla="*/ 0 w 86"/>
                <a:gd name="T7" fmla="*/ 36 h 71"/>
                <a:gd name="T8" fmla="*/ 25 w 86"/>
                <a:gd name="T9" fmla="*/ 61 h 71"/>
                <a:gd name="T10" fmla="*/ 50 w 86"/>
                <a:gd name="T11" fmla="*/ 71 h 71"/>
                <a:gd name="T12" fmla="*/ 64 w 86"/>
                <a:gd name="T13" fmla="*/ 68 h 71"/>
                <a:gd name="T14" fmla="*/ 64 w 86"/>
                <a:gd name="T15" fmla="*/ 68 h 71"/>
                <a:gd name="T16" fmla="*/ 64 w 86"/>
                <a:gd name="T17" fmla="*/ 68 h 71"/>
                <a:gd name="T18" fmla="*/ 75 w 86"/>
                <a:gd name="T19" fmla="*/ 61 h 71"/>
                <a:gd name="T20" fmla="*/ 75 w 86"/>
                <a:gd name="T21" fmla="*/ 61 h 71"/>
                <a:gd name="T22" fmla="*/ 75 w 86"/>
                <a:gd name="T23" fmla="*/ 61 h 71"/>
                <a:gd name="T24" fmla="*/ 75 w 86"/>
                <a:gd name="T25" fmla="*/ 61 h 71"/>
                <a:gd name="T26" fmla="*/ 75 w 86"/>
                <a:gd name="T27" fmla="*/ 61 h 71"/>
                <a:gd name="T28" fmla="*/ 75 w 86"/>
                <a:gd name="T29" fmla="*/ 61 h 71"/>
                <a:gd name="T30" fmla="*/ 75 w 86"/>
                <a:gd name="T31" fmla="*/ 61 h 71"/>
                <a:gd name="T32" fmla="*/ 75 w 86"/>
                <a:gd name="T33" fmla="*/ 61 h 71"/>
                <a:gd name="T34" fmla="*/ 75 w 86"/>
                <a:gd name="T35" fmla="*/ 61 h 71"/>
                <a:gd name="T36" fmla="*/ 76 w 86"/>
                <a:gd name="T37" fmla="*/ 61 h 71"/>
                <a:gd name="T38" fmla="*/ 76 w 86"/>
                <a:gd name="T39" fmla="*/ 60 h 71"/>
                <a:gd name="T40" fmla="*/ 76 w 86"/>
                <a:gd name="T41" fmla="*/ 60 h 71"/>
                <a:gd name="T42" fmla="*/ 76 w 86"/>
                <a:gd name="T43" fmla="*/ 60 h 71"/>
                <a:gd name="T44" fmla="*/ 76 w 86"/>
                <a:gd name="T45" fmla="*/ 60 h 71"/>
                <a:gd name="T46" fmla="*/ 76 w 86"/>
                <a:gd name="T47" fmla="*/ 60 h 71"/>
                <a:gd name="T48" fmla="*/ 76 w 86"/>
                <a:gd name="T49" fmla="*/ 60 h 71"/>
                <a:gd name="T50" fmla="*/ 83 w 86"/>
                <a:gd name="T51" fmla="*/ 50 h 71"/>
                <a:gd name="T52" fmla="*/ 83 w 86"/>
                <a:gd name="T53" fmla="*/ 50 h 71"/>
                <a:gd name="T54" fmla="*/ 83 w 86"/>
                <a:gd name="T55" fmla="*/ 50 h 71"/>
                <a:gd name="T56" fmla="*/ 83 w 86"/>
                <a:gd name="T57" fmla="*/ 50 h 71"/>
                <a:gd name="T58" fmla="*/ 83 w 86"/>
                <a:gd name="T59" fmla="*/ 50 h 71"/>
                <a:gd name="T60" fmla="*/ 86 w 86"/>
                <a:gd name="T61" fmla="*/ 36 h 71"/>
                <a:gd name="T62" fmla="*/ 83 w 86"/>
                <a:gd name="T63" fmla="*/ 21 h 71"/>
                <a:gd name="T64" fmla="*/ 82 w 86"/>
                <a:gd name="T65" fmla="*/ 21 h 71"/>
                <a:gd name="T66" fmla="*/ 82 w 86"/>
                <a:gd name="T67" fmla="*/ 21 h 71"/>
                <a:gd name="T68" fmla="*/ 62 w 86"/>
                <a:gd name="T69" fmla="*/ 3 h 71"/>
                <a:gd name="T70" fmla="*/ 62 w 86"/>
                <a:gd name="T71" fmla="*/ 2 h 71"/>
                <a:gd name="T72" fmla="*/ 62 w 86"/>
                <a:gd name="T73" fmla="*/ 2 h 71"/>
                <a:gd name="T74" fmla="*/ 54 w 86"/>
                <a:gd name="T75" fmla="*/ 1 h 71"/>
                <a:gd name="T76" fmla="*/ 50 w 86"/>
                <a:gd name="T77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6" h="71">
                  <a:moveTo>
                    <a:pt x="50" y="0"/>
                  </a:moveTo>
                  <a:cubicBezTo>
                    <a:pt x="50" y="0"/>
                    <a:pt x="50" y="0"/>
                    <a:pt x="50" y="0"/>
                  </a:cubicBezTo>
                  <a:cubicBezTo>
                    <a:pt x="41" y="0"/>
                    <a:pt x="32" y="4"/>
                    <a:pt x="25" y="11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5" y="61"/>
                    <a:pt x="25" y="61"/>
                    <a:pt x="25" y="61"/>
                  </a:cubicBezTo>
                  <a:cubicBezTo>
                    <a:pt x="32" y="68"/>
                    <a:pt x="41" y="71"/>
                    <a:pt x="50" y="71"/>
                  </a:cubicBezTo>
                  <a:cubicBezTo>
                    <a:pt x="55" y="71"/>
                    <a:pt x="59" y="70"/>
                    <a:pt x="64" y="68"/>
                  </a:cubicBezTo>
                  <a:cubicBezTo>
                    <a:pt x="64" y="68"/>
                    <a:pt x="64" y="68"/>
                    <a:pt x="64" y="68"/>
                  </a:cubicBezTo>
                  <a:cubicBezTo>
                    <a:pt x="64" y="68"/>
                    <a:pt x="64" y="68"/>
                    <a:pt x="64" y="68"/>
                  </a:cubicBezTo>
                  <a:cubicBezTo>
                    <a:pt x="68" y="67"/>
                    <a:pt x="72" y="64"/>
                    <a:pt x="75" y="61"/>
                  </a:cubicBezTo>
                  <a:cubicBezTo>
                    <a:pt x="75" y="61"/>
                    <a:pt x="75" y="61"/>
                    <a:pt x="75" y="61"/>
                  </a:cubicBezTo>
                  <a:cubicBezTo>
                    <a:pt x="75" y="61"/>
                    <a:pt x="75" y="61"/>
                    <a:pt x="75" y="61"/>
                  </a:cubicBezTo>
                  <a:cubicBezTo>
                    <a:pt x="75" y="61"/>
                    <a:pt x="75" y="61"/>
                    <a:pt x="75" y="61"/>
                  </a:cubicBezTo>
                  <a:cubicBezTo>
                    <a:pt x="75" y="61"/>
                    <a:pt x="75" y="61"/>
                    <a:pt x="75" y="61"/>
                  </a:cubicBezTo>
                  <a:cubicBezTo>
                    <a:pt x="75" y="61"/>
                    <a:pt x="75" y="61"/>
                    <a:pt x="75" y="61"/>
                  </a:cubicBezTo>
                  <a:cubicBezTo>
                    <a:pt x="75" y="61"/>
                    <a:pt x="75" y="61"/>
                    <a:pt x="75" y="61"/>
                  </a:cubicBezTo>
                  <a:cubicBezTo>
                    <a:pt x="75" y="61"/>
                    <a:pt x="75" y="61"/>
                    <a:pt x="75" y="61"/>
                  </a:cubicBezTo>
                  <a:cubicBezTo>
                    <a:pt x="75" y="61"/>
                    <a:pt x="75" y="61"/>
                    <a:pt x="75" y="61"/>
                  </a:cubicBezTo>
                  <a:cubicBezTo>
                    <a:pt x="75" y="61"/>
                    <a:pt x="75" y="61"/>
                    <a:pt x="76" y="61"/>
                  </a:cubicBezTo>
                  <a:cubicBezTo>
                    <a:pt x="76" y="61"/>
                    <a:pt x="76" y="61"/>
                    <a:pt x="76" y="60"/>
                  </a:cubicBezTo>
                  <a:cubicBezTo>
                    <a:pt x="76" y="60"/>
                    <a:pt x="76" y="60"/>
                    <a:pt x="76" y="60"/>
                  </a:cubicBezTo>
                  <a:cubicBezTo>
                    <a:pt x="76" y="60"/>
                    <a:pt x="76" y="60"/>
                    <a:pt x="76" y="60"/>
                  </a:cubicBezTo>
                  <a:cubicBezTo>
                    <a:pt x="76" y="60"/>
                    <a:pt x="76" y="60"/>
                    <a:pt x="76" y="60"/>
                  </a:cubicBezTo>
                  <a:cubicBezTo>
                    <a:pt x="76" y="60"/>
                    <a:pt x="76" y="60"/>
                    <a:pt x="76" y="60"/>
                  </a:cubicBezTo>
                  <a:cubicBezTo>
                    <a:pt x="76" y="60"/>
                    <a:pt x="76" y="60"/>
                    <a:pt x="76" y="60"/>
                  </a:cubicBezTo>
                  <a:cubicBezTo>
                    <a:pt x="79" y="57"/>
                    <a:pt x="81" y="54"/>
                    <a:pt x="83" y="50"/>
                  </a:cubicBezTo>
                  <a:cubicBezTo>
                    <a:pt x="83" y="50"/>
                    <a:pt x="83" y="50"/>
                    <a:pt x="83" y="50"/>
                  </a:cubicBezTo>
                  <a:cubicBezTo>
                    <a:pt x="83" y="50"/>
                    <a:pt x="83" y="50"/>
                    <a:pt x="83" y="50"/>
                  </a:cubicBezTo>
                  <a:cubicBezTo>
                    <a:pt x="83" y="50"/>
                    <a:pt x="83" y="50"/>
                    <a:pt x="83" y="50"/>
                  </a:cubicBezTo>
                  <a:cubicBezTo>
                    <a:pt x="83" y="50"/>
                    <a:pt x="83" y="50"/>
                    <a:pt x="83" y="50"/>
                  </a:cubicBezTo>
                  <a:cubicBezTo>
                    <a:pt x="85" y="45"/>
                    <a:pt x="86" y="41"/>
                    <a:pt x="86" y="36"/>
                  </a:cubicBezTo>
                  <a:cubicBezTo>
                    <a:pt x="86" y="31"/>
                    <a:pt x="85" y="26"/>
                    <a:pt x="83" y="21"/>
                  </a:cubicBezTo>
                  <a:cubicBezTo>
                    <a:pt x="83" y="21"/>
                    <a:pt x="83" y="21"/>
                    <a:pt x="82" y="21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79" y="12"/>
                    <a:pt x="71" y="6"/>
                    <a:pt x="62" y="3"/>
                  </a:cubicBezTo>
                  <a:cubicBezTo>
                    <a:pt x="62" y="2"/>
                    <a:pt x="62" y="2"/>
                    <a:pt x="62" y="2"/>
                  </a:cubicBezTo>
                  <a:cubicBezTo>
                    <a:pt x="62" y="2"/>
                    <a:pt x="62" y="2"/>
                    <a:pt x="62" y="2"/>
                  </a:cubicBezTo>
                  <a:cubicBezTo>
                    <a:pt x="59" y="1"/>
                    <a:pt x="57" y="1"/>
                    <a:pt x="54" y="1"/>
                  </a:cubicBezTo>
                  <a:cubicBezTo>
                    <a:pt x="53" y="0"/>
                    <a:pt x="52" y="0"/>
                    <a:pt x="50" y="0"/>
                  </a:cubicBezTo>
                </a:path>
              </a:pathLst>
            </a:custGeom>
            <a:solidFill>
              <a:srgbClr val="B10101"/>
            </a:solidFill>
            <a:ln w="12700">
              <a:solidFill>
                <a:srgbClr val="B1010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79628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932" y="285750"/>
            <a:ext cx="8054135" cy="3962400"/>
          </a:xfrm>
        </p:spPr>
      </p:pic>
      <p:sp>
        <p:nvSpPr>
          <p:cNvPr id="2" name="Rectangle 1"/>
          <p:cNvSpPr/>
          <p:nvPr/>
        </p:nvSpPr>
        <p:spPr>
          <a:xfrm>
            <a:off x="1066800" y="2647950"/>
            <a:ext cx="3429000" cy="38100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21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932" y="285750"/>
            <a:ext cx="8054135" cy="3962399"/>
          </a:xfrm>
        </p:spPr>
      </p:pic>
    </p:spTree>
    <p:extLst>
      <p:ext uri="{BB962C8B-B14F-4D97-AF65-F5344CB8AC3E}">
        <p14:creationId xmlns:p14="http://schemas.microsoft.com/office/powerpoint/2010/main" val="3311020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931" y="283464"/>
            <a:ext cx="8055864" cy="3959352"/>
          </a:xfrm>
        </p:spPr>
      </p:pic>
      <p:sp>
        <p:nvSpPr>
          <p:cNvPr id="4" name="Rectangle 3"/>
          <p:cNvSpPr/>
          <p:nvPr/>
        </p:nvSpPr>
        <p:spPr>
          <a:xfrm>
            <a:off x="609600" y="2724150"/>
            <a:ext cx="3124200" cy="30480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4625" y="714375"/>
            <a:ext cx="3714750" cy="371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034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Simple File Hash Workflow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97424881"/>
              </p:ext>
            </p:extLst>
          </p:nvPr>
        </p:nvGraphicFramePr>
        <p:xfrm>
          <a:off x="-76200" y="1063229"/>
          <a:ext cx="8229600" cy="33940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6019800" y="3867150"/>
            <a:ext cx="2514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Use </a:t>
            </a:r>
            <a:r>
              <a:rPr lang="en-US" sz="1200" dirty="0" smtClean="0"/>
              <a:t>MD5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/>
              <a:t>If detection rate above 50 it’s ‘bad’</a:t>
            </a:r>
          </a:p>
          <a:p>
            <a:r>
              <a:rPr lang="en-US" sz="1200" dirty="0" smtClean="0"/>
              <a:t> 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955293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file_hash_workflow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33500" y="0"/>
            <a:ext cx="6477000" cy="4471368"/>
          </a:xfrm>
        </p:spPr>
      </p:pic>
    </p:spTree>
    <p:extLst>
      <p:ext uri="{BB962C8B-B14F-4D97-AF65-F5344CB8AC3E}">
        <p14:creationId xmlns:p14="http://schemas.microsoft.com/office/powerpoint/2010/main" val="3753863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466" y="843552"/>
            <a:ext cx="8889068" cy="2261598"/>
          </a:xfrm>
        </p:spPr>
      </p:pic>
    </p:spTree>
    <p:extLst>
      <p:ext uri="{BB962C8B-B14F-4D97-AF65-F5344CB8AC3E}">
        <p14:creationId xmlns:p14="http://schemas.microsoft.com/office/powerpoint/2010/main" val="1904452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65523"/>
            <a:ext cx="9144000" cy="3212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49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47750"/>
            <a:ext cx="9144000" cy="2395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989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9168"/>
            <a:ext cx="9144000" cy="2205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566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Michael Auger</a:t>
            </a:r>
            <a:endParaRPr lang="en-US" dirty="0"/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5484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IP Address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 Case </a:t>
            </a:r>
            <a:r>
              <a:rPr lang="en-US" dirty="0" smtClean="0"/>
              <a:t>Two: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8449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IP Address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400" dirty="0" smtClean="0"/>
              <a:t>171.25.193.9:80</a:t>
            </a:r>
            <a:endParaRPr lang="en-US" sz="4400" dirty="0"/>
          </a:p>
        </p:txBody>
      </p:sp>
      <p:sp>
        <p:nvSpPr>
          <p:cNvPr id="5" name="Content Placeholder 4"/>
          <p:cNvSpPr txBox="1">
            <a:spLocks/>
          </p:cNvSpPr>
          <p:nvPr/>
        </p:nvSpPr>
        <p:spPr>
          <a:xfrm>
            <a:off x="304800" y="2190750"/>
            <a:ext cx="4495800" cy="2403872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IBM X-Force Exchange</a:t>
            </a:r>
          </a:p>
          <a:p>
            <a:r>
              <a:rPr lang="en-US" dirty="0" smtClean="0"/>
              <a:t>Cisco Umbrella Investigate</a:t>
            </a:r>
          </a:p>
          <a:p>
            <a:r>
              <a:rPr lang="en-US" dirty="0" smtClean="0"/>
              <a:t>Risk IQ Passive Total</a:t>
            </a:r>
          </a:p>
          <a:p>
            <a:r>
              <a:rPr lang="en-US" dirty="0" smtClean="0"/>
              <a:t>The Tor Project</a:t>
            </a:r>
          </a:p>
          <a:p>
            <a:r>
              <a:rPr lang="en-US" dirty="0" err="1" smtClean="0"/>
              <a:t>Whois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6" name="Content Placeholder 5"/>
          <p:cNvSpPr txBox="1">
            <a:spLocks/>
          </p:cNvSpPr>
          <p:nvPr/>
        </p:nvSpPr>
        <p:spPr>
          <a:xfrm>
            <a:off x="4800600" y="2190750"/>
            <a:ext cx="4038600" cy="240387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VirusTotal</a:t>
            </a:r>
            <a:endParaRPr lang="en-US" dirty="0" smtClean="0"/>
          </a:p>
          <a:p>
            <a:r>
              <a:rPr lang="en-US" dirty="0" smtClean="0"/>
              <a:t>Cisco Threat Grid</a:t>
            </a:r>
          </a:p>
        </p:txBody>
      </p:sp>
    </p:spTree>
    <p:extLst>
      <p:ext uri="{BB962C8B-B14F-4D97-AF65-F5344CB8AC3E}">
        <p14:creationId xmlns:p14="http://schemas.microsoft.com/office/powerpoint/2010/main" val="2806362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87" y="95962"/>
            <a:ext cx="6898935" cy="3394075"/>
          </a:xfrm>
        </p:spPr>
      </p:pic>
      <p:pic>
        <p:nvPicPr>
          <p:cNvPr id="11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365760"/>
            <a:ext cx="6898935" cy="3394075"/>
          </a:xfrm>
          <a:prstGeom prst="rect">
            <a:avLst/>
          </a:prstGeom>
        </p:spPr>
      </p:pic>
      <p:pic>
        <p:nvPicPr>
          <p:cNvPr id="8" name="Content Placeholder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365760"/>
            <a:ext cx="6898935" cy="3394075"/>
          </a:xfrm>
          <a:prstGeom prst="rect">
            <a:avLst/>
          </a:prstGeom>
        </p:spPr>
      </p:pic>
      <p:pic>
        <p:nvPicPr>
          <p:cNvPr id="12" name="Content Placeholder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365760"/>
            <a:ext cx="6898935" cy="3394075"/>
          </a:xfrm>
          <a:prstGeom prst="rect">
            <a:avLst/>
          </a:prstGeom>
        </p:spPr>
      </p:pic>
      <p:pic>
        <p:nvPicPr>
          <p:cNvPr id="9" name="Content Placeholder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545" y="640080"/>
            <a:ext cx="6898933" cy="3394074"/>
          </a:xfrm>
          <a:prstGeom prst="rect">
            <a:avLst/>
          </a:prstGeom>
        </p:spPr>
      </p:pic>
      <p:pic>
        <p:nvPicPr>
          <p:cNvPr id="13" name="Content Placeholder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560" y="640080"/>
            <a:ext cx="6898935" cy="3394075"/>
          </a:xfrm>
          <a:prstGeom prst="rect">
            <a:avLst/>
          </a:prstGeom>
        </p:spPr>
      </p:pic>
      <p:pic>
        <p:nvPicPr>
          <p:cNvPr id="14" name="Content Placeholder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560" y="640080"/>
            <a:ext cx="6898935" cy="3394075"/>
          </a:xfrm>
          <a:prstGeom prst="rect">
            <a:avLst/>
          </a:prstGeom>
        </p:spPr>
      </p:pic>
      <p:pic>
        <p:nvPicPr>
          <p:cNvPr id="10" name="Content Placeholder 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6744" y="914400"/>
            <a:ext cx="6898935" cy="339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007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279477"/>
            <a:ext cx="6898935" cy="3394074"/>
          </a:xfrm>
        </p:spPr>
      </p:pic>
      <p:pic>
        <p:nvPicPr>
          <p:cNvPr id="11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1573" y="549275"/>
            <a:ext cx="6898935" cy="3394074"/>
          </a:xfrm>
          <a:prstGeom prst="rect">
            <a:avLst/>
          </a:prstGeom>
        </p:spPr>
      </p:pic>
      <p:pic>
        <p:nvPicPr>
          <p:cNvPr id="15" name="Content Placeholder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1573" y="549275"/>
            <a:ext cx="6898935" cy="3394075"/>
          </a:xfrm>
          <a:prstGeom prst="rect">
            <a:avLst/>
          </a:prstGeom>
        </p:spPr>
      </p:pic>
      <p:pic>
        <p:nvPicPr>
          <p:cNvPr id="16" name="Content Placeholder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1573" y="549275"/>
            <a:ext cx="6898935" cy="3394075"/>
          </a:xfrm>
          <a:prstGeom prst="rect">
            <a:avLst/>
          </a:prstGeom>
        </p:spPr>
      </p:pic>
      <p:pic>
        <p:nvPicPr>
          <p:cNvPr id="17" name="Content Placeholder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1573" y="549275"/>
            <a:ext cx="6898935" cy="339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520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 we know so far?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Swedish NGO</a:t>
            </a:r>
          </a:p>
          <a:p>
            <a:r>
              <a:rPr lang="en-US" dirty="0" smtClean="0"/>
              <a:t>2 domains in recent past</a:t>
            </a:r>
          </a:p>
          <a:p>
            <a:r>
              <a:rPr lang="en-US" dirty="0" smtClean="0"/>
              <a:t>1 current domain</a:t>
            </a:r>
          </a:p>
          <a:p>
            <a:r>
              <a:rPr lang="en-US" dirty="0" smtClean="0"/>
              <a:t>Anonymization Services</a:t>
            </a:r>
          </a:p>
          <a:p>
            <a:r>
              <a:rPr lang="en-US" dirty="0" smtClean="0"/>
              <a:t>Associated with Malware</a:t>
            </a:r>
          </a:p>
          <a:p>
            <a:r>
              <a:rPr lang="en-US" dirty="0" smtClean="0"/>
              <a:t>Associated with Possibly Not Malware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0655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85800" y="2126456"/>
            <a:ext cx="7772400" cy="890588"/>
          </a:xfrm>
        </p:spPr>
        <p:txBody>
          <a:bodyPr>
            <a:normAutofit/>
          </a:bodyPr>
          <a:lstStyle/>
          <a:p>
            <a:r>
              <a:rPr lang="en-US" dirty="0" smtClean="0"/>
              <a:t>Where to go from here?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2186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Content Placeholder 1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043" y="1087579"/>
            <a:ext cx="4093914" cy="2474771"/>
          </a:xfrm>
        </p:spPr>
      </p:pic>
    </p:spTree>
    <p:extLst>
      <p:ext uri="{BB962C8B-B14F-4D97-AF65-F5344CB8AC3E}">
        <p14:creationId xmlns:p14="http://schemas.microsoft.com/office/powerpoint/2010/main" val="510105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/>
          <p:cNvPicPr>
            <a:picLocks noGrp="1" noChangeAspect="1"/>
          </p:cNvPicPr>
          <p:nvPr>
            <p:ph sz="half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726860"/>
            <a:ext cx="4038600" cy="2340654"/>
          </a:xfrm>
        </p:spPr>
      </p:pic>
      <p:pic>
        <p:nvPicPr>
          <p:cNvPr id="10" name="Content Placeholder 9"/>
          <p:cNvPicPr>
            <a:picLocks noGrp="1" noChangeAspect="1"/>
          </p:cNvPicPr>
          <p:nvPr>
            <p:ph sz="half" idx="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726860"/>
            <a:ext cx="4038600" cy="2340654"/>
          </a:xfrm>
        </p:spPr>
      </p:pic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Legitimate Uses of 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6134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Official Tor 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https://exonerator.torproject.org/</a:t>
            </a:r>
          </a:p>
          <a:p>
            <a:r>
              <a:rPr lang="en-US" dirty="0" smtClean="0"/>
              <a:t>https</a:t>
            </a:r>
            <a:r>
              <a:rPr lang="en-US" dirty="0"/>
              <a:t>://onionoo.torproject.org</a:t>
            </a:r>
            <a:r>
              <a:rPr lang="en-US" dirty="0" smtClean="0"/>
              <a:t>/</a:t>
            </a:r>
            <a:endParaRPr lang="en-US" dirty="0"/>
          </a:p>
          <a:p>
            <a:r>
              <a:rPr lang="en-US" dirty="0" smtClean="0"/>
              <a:t>https</a:t>
            </a:r>
            <a:r>
              <a:rPr lang="en-US" dirty="0"/>
              <a:t>://collector.torproject.org/</a:t>
            </a:r>
          </a:p>
          <a:p>
            <a:r>
              <a:rPr lang="en-US" dirty="0" smtClean="0"/>
              <a:t>https</a:t>
            </a:r>
            <a:r>
              <a:rPr lang="en-US" dirty="0"/>
              <a:t>://atlas.torproject.org</a:t>
            </a:r>
            <a:r>
              <a:rPr lang="en-US" dirty="0" smtClean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081276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933" y="285750"/>
            <a:ext cx="8054133" cy="3962399"/>
          </a:xfrm>
        </p:spPr>
      </p:pic>
    </p:spTree>
    <p:extLst>
      <p:ext uri="{BB962C8B-B14F-4D97-AF65-F5344CB8AC3E}">
        <p14:creationId xmlns:p14="http://schemas.microsoft.com/office/powerpoint/2010/main" val="4087655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Michael Auger</a:t>
            </a:r>
            <a:endParaRPr lang="en-US" dirty="0"/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1371600" y="2495550"/>
            <a:ext cx="6400800" cy="1314450"/>
          </a:xfrm>
        </p:spPr>
        <p:txBody>
          <a:bodyPr/>
          <a:lstStyle/>
          <a:p>
            <a:r>
              <a:rPr lang="en-US" dirty="0" smtClean="0"/>
              <a:t>Senior Security Solutions Architect for Advanced Threat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5905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34290"/>
            <a:ext cx="6019800" cy="4388347"/>
          </a:xfrm>
        </p:spPr>
      </p:pic>
      <p:sp>
        <p:nvSpPr>
          <p:cNvPr id="5" name="Rectangle 4"/>
          <p:cNvSpPr/>
          <p:nvPr/>
        </p:nvSpPr>
        <p:spPr>
          <a:xfrm>
            <a:off x="2286000" y="3028950"/>
            <a:ext cx="2667000" cy="38100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394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p_workflow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71600" y="0"/>
            <a:ext cx="6400800" cy="4418764"/>
          </a:xfrm>
        </p:spPr>
      </p:pic>
    </p:spTree>
    <p:extLst>
      <p:ext uri="{BB962C8B-B14F-4D97-AF65-F5344CB8AC3E}">
        <p14:creationId xmlns:p14="http://schemas.microsoft.com/office/powerpoint/2010/main" val="3679745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0"/>
            <a:ext cx="6400800" cy="4417808"/>
          </a:xfrm>
        </p:spPr>
      </p:pic>
    </p:spTree>
    <p:extLst>
      <p:ext uri="{BB962C8B-B14F-4D97-AF65-F5344CB8AC3E}">
        <p14:creationId xmlns:p14="http://schemas.microsoft.com/office/powerpoint/2010/main" val="2921961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trouble with </a:t>
            </a:r>
            <a:r>
              <a:rPr lang="en-US" dirty="0" err="1" smtClean="0"/>
              <a:t>ips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3436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664" y="133350"/>
            <a:ext cx="7649492" cy="4306824"/>
          </a:xfrm>
        </p:spPr>
      </p:pic>
    </p:spTree>
    <p:extLst>
      <p:ext uri="{BB962C8B-B14F-4D97-AF65-F5344CB8AC3E}">
        <p14:creationId xmlns:p14="http://schemas.microsoft.com/office/powerpoint/2010/main" val="1127920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664" y="133350"/>
            <a:ext cx="7649492" cy="4306824"/>
          </a:xfrm>
        </p:spPr>
      </p:pic>
      <p:cxnSp>
        <p:nvCxnSpPr>
          <p:cNvPr id="5" name="Straight Arrow Connector 4"/>
          <p:cNvCxnSpPr/>
          <p:nvPr/>
        </p:nvCxnSpPr>
        <p:spPr>
          <a:xfrm flipV="1">
            <a:off x="2286000" y="1581150"/>
            <a:ext cx="0" cy="381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0990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33350"/>
            <a:ext cx="6096000" cy="4285025"/>
          </a:xfrm>
        </p:spPr>
      </p:pic>
    </p:spTree>
    <p:extLst>
      <p:ext uri="{BB962C8B-B14F-4D97-AF65-F5344CB8AC3E}">
        <p14:creationId xmlns:p14="http://schemas.microsoft.com/office/powerpoint/2010/main" val="3937219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251" y="133350"/>
            <a:ext cx="7663499" cy="4308475"/>
          </a:xfrm>
        </p:spPr>
      </p:pic>
    </p:spTree>
    <p:extLst>
      <p:ext uri="{BB962C8B-B14F-4D97-AF65-F5344CB8AC3E}">
        <p14:creationId xmlns:p14="http://schemas.microsoft.com/office/powerpoint/2010/main" val="3010713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712" y="133350"/>
            <a:ext cx="7656576" cy="4306824"/>
          </a:xfrm>
        </p:spPr>
      </p:pic>
    </p:spTree>
    <p:extLst>
      <p:ext uri="{BB962C8B-B14F-4D97-AF65-F5344CB8AC3E}">
        <p14:creationId xmlns:p14="http://schemas.microsoft.com/office/powerpoint/2010/main" val="3812208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446" y="1352550"/>
            <a:ext cx="8341109" cy="1828800"/>
          </a:xfrm>
        </p:spPr>
      </p:pic>
    </p:spTree>
    <p:extLst>
      <p:ext uri="{BB962C8B-B14F-4D97-AF65-F5344CB8AC3E}">
        <p14:creationId xmlns:p14="http://schemas.microsoft.com/office/powerpoint/2010/main" val="481514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2669" y="1564334"/>
            <a:ext cx="2898663" cy="2014833"/>
          </a:xfrm>
        </p:spPr>
      </p:pic>
    </p:spTree>
    <p:extLst>
      <p:ext uri="{BB962C8B-B14F-4D97-AF65-F5344CB8AC3E}">
        <p14:creationId xmlns:p14="http://schemas.microsoft.com/office/powerpoint/2010/main" val="1296109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Domain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 Case </a:t>
            </a:r>
            <a:r>
              <a:rPr lang="en-US" dirty="0" smtClean="0"/>
              <a:t>Three: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9251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Domain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400" dirty="0"/>
              <a:t>high.expbas.net</a:t>
            </a:r>
            <a:endParaRPr lang="en-US" sz="4400" dirty="0"/>
          </a:p>
        </p:txBody>
      </p:sp>
      <p:sp>
        <p:nvSpPr>
          <p:cNvPr id="5" name="Content Placeholder 4"/>
          <p:cNvSpPr txBox="1">
            <a:spLocks/>
          </p:cNvSpPr>
          <p:nvPr/>
        </p:nvSpPr>
        <p:spPr>
          <a:xfrm>
            <a:off x="304800" y="2190750"/>
            <a:ext cx="5029200" cy="24038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Cisco Threat </a:t>
            </a:r>
            <a:r>
              <a:rPr lang="en-US" sz="2800" dirty="0" smtClean="0"/>
              <a:t>Grid</a:t>
            </a:r>
          </a:p>
          <a:p>
            <a:r>
              <a:rPr lang="en-US" sz="2800" dirty="0" smtClean="0"/>
              <a:t>IBM X-Force Exchange</a:t>
            </a:r>
          </a:p>
          <a:p>
            <a:r>
              <a:rPr lang="en-US" sz="2800" dirty="0" smtClean="0"/>
              <a:t>Cisco Umbrella Investigate</a:t>
            </a:r>
          </a:p>
          <a:p>
            <a:r>
              <a:rPr lang="en-US" sz="2800" dirty="0" smtClean="0"/>
              <a:t>Risk IQ Passive Total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6" name="Content Placeholder 5"/>
          <p:cNvSpPr txBox="1">
            <a:spLocks/>
          </p:cNvSpPr>
          <p:nvPr/>
        </p:nvSpPr>
        <p:spPr>
          <a:xfrm>
            <a:off x="4800600" y="2190750"/>
            <a:ext cx="4038600" cy="240387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051443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87" y="95962"/>
            <a:ext cx="6898935" cy="3394074"/>
          </a:xfrm>
        </p:spPr>
      </p:pic>
      <p:pic>
        <p:nvPicPr>
          <p:cNvPr id="16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89" y="95962"/>
            <a:ext cx="6898933" cy="3394074"/>
          </a:xfrm>
          <a:prstGeom prst="rect">
            <a:avLst/>
          </a:prstGeom>
        </p:spPr>
      </p:pic>
      <p:pic>
        <p:nvPicPr>
          <p:cNvPr id="17" name="Content Placeholder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89" y="95962"/>
            <a:ext cx="6898933" cy="3394074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4876800" y="1123950"/>
            <a:ext cx="762000" cy="22860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4876800" y="1840942"/>
            <a:ext cx="609600" cy="313932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4876800" y="2516898"/>
            <a:ext cx="838200" cy="22860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Content Placeholder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89" y="95962"/>
            <a:ext cx="6898933" cy="339407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590800" y="1123950"/>
            <a:ext cx="685800" cy="30480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Content Placeholder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87" y="95962"/>
            <a:ext cx="6898933" cy="339407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598420" y="2800350"/>
            <a:ext cx="1668780" cy="22860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Content Placeholder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1" y="365760"/>
            <a:ext cx="6898933" cy="3394074"/>
          </a:xfrm>
          <a:prstGeom prst="rect">
            <a:avLst/>
          </a:prstGeom>
        </p:spPr>
      </p:pic>
      <p:pic>
        <p:nvPicPr>
          <p:cNvPr id="19" name="Content Placeholder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561" y="635558"/>
            <a:ext cx="6898933" cy="3394074"/>
          </a:xfrm>
          <a:prstGeom prst="rect">
            <a:avLst/>
          </a:prstGeom>
        </p:spPr>
      </p:pic>
      <p:pic>
        <p:nvPicPr>
          <p:cNvPr id="25" name="Content Placeholder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760" y="914400"/>
            <a:ext cx="6898933" cy="3388949"/>
          </a:xfrm>
          <a:prstGeom prst="rect">
            <a:avLst/>
          </a:prstGeom>
        </p:spPr>
      </p:pic>
      <p:pic>
        <p:nvPicPr>
          <p:cNvPr id="26" name="Content Placeholder 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761" y="914400"/>
            <a:ext cx="6898931" cy="3388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000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0" grpId="0" animBg="1"/>
      <p:bldP spid="21" grpId="0" animBg="1"/>
      <p:bldP spid="3" grpId="0" animBg="1"/>
      <p:bldP spid="5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domain_workflow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77257" y="0"/>
            <a:ext cx="7189486" cy="4400550"/>
          </a:xfrm>
        </p:spPr>
      </p:pic>
    </p:spTree>
    <p:extLst>
      <p:ext uri="{BB962C8B-B14F-4D97-AF65-F5344CB8AC3E}">
        <p14:creationId xmlns:p14="http://schemas.microsoft.com/office/powerpoint/2010/main" val="110625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209550"/>
            <a:ext cx="7620000" cy="3968749"/>
          </a:xfrm>
        </p:spPr>
      </p:pic>
    </p:spTree>
    <p:extLst>
      <p:ext uri="{BB962C8B-B14F-4D97-AF65-F5344CB8AC3E}">
        <p14:creationId xmlns:p14="http://schemas.microsoft.com/office/powerpoint/2010/main" val="1569171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Domain </a:t>
            </a:r>
            <a:r>
              <a:rPr lang="en-US" dirty="0" err="1" smtClean="0"/>
              <a:t>Gotchya’s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CDNs (Akamai, </a:t>
            </a:r>
            <a:r>
              <a:rPr lang="en-US" dirty="0" err="1" smtClean="0"/>
              <a:t>MaxCDN</a:t>
            </a:r>
            <a:r>
              <a:rPr lang="en-US" dirty="0" smtClean="0"/>
              <a:t>, Facebook)</a:t>
            </a:r>
          </a:p>
          <a:p>
            <a:r>
              <a:rPr lang="en-US" dirty="0" smtClean="0"/>
              <a:t>Ad </a:t>
            </a:r>
            <a:r>
              <a:rPr lang="en-US" dirty="0"/>
              <a:t>Networks (</a:t>
            </a:r>
            <a:r>
              <a:rPr lang="en-US" dirty="0" err="1" smtClean="0"/>
              <a:t>Adsterra</a:t>
            </a:r>
            <a:r>
              <a:rPr lang="en-US" dirty="0" smtClean="0"/>
              <a:t>, </a:t>
            </a:r>
            <a:r>
              <a:rPr lang="en-US" dirty="0" err="1" smtClean="0"/>
              <a:t>Infolinks</a:t>
            </a:r>
            <a:r>
              <a:rPr lang="en-US" dirty="0" smtClean="0"/>
              <a:t> </a:t>
            </a:r>
            <a:r>
              <a:rPr lang="en-US" dirty="0" err="1" smtClean="0"/>
              <a:t>AppNexus</a:t>
            </a:r>
            <a:r>
              <a:rPr lang="en-US" dirty="0" smtClean="0"/>
              <a:t>)</a:t>
            </a:r>
          </a:p>
          <a:p>
            <a:r>
              <a:rPr lang="en-US" dirty="0" smtClean="0"/>
              <a:t>Dynamic DNS (</a:t>
            </a:r>
            <a:r>
              <a:rPr lang="en-US" dirty="0" err="1" smtClean="0"/>
              <a:t>Dyn</a:t>
            </a:r>
            <a:r>
              <a:rPr lang="en-US" dirty="0" smtClean="0"/>
              <a:t>, </a:t>
            </a:r>
            <a:r>
              <a:rPr lang="en-US" dirty="0" err="1" smtClean="0"/>
              <a:t>NoIP</a:t>
            </a:r>
            <a:r>
              <a:rPr lang="en-US" dirty="0" smtClean="0"/>
              <a:t>, afraid.org)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5102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 / host artifacts.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Use Case Four: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795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 / Host Indicator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400" dirty="0" smtClean="0"/>
              <a:t>mbfce24rgn65bx3g.2kzm0f.com</a:t>
            </a:r>
            <a:endParaRPr lang="en-US" sz="4400" dirty="0"/>
          </a:p>
        </p:txBody>
      </p:sp>
      <p:sp>
        <p:nvSpPr>
          <p:cNvPr id="5" name="Content Placeholder 4"/>
          <p:cNvSpPr txBox="1">
            <a:spLocks/>
          </p:cNvSpPr>
          <p:nvPr/>
        </p:nvSpPr>
        <p:spPr>
          <a:xfrm>
            <a:off x="304800" y="2190750"/>
            <a:ext cx="5029200" cy="24038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Risk IQ Passive Total</a:t>
            </a:r>
          </a:p>
          <a:p>
            <a:r>
              <a:rPr lang="en-US" dirty="0" smtClean="0"/>
              <a:t>Cisco </a:t>
            </a:r>
            <a:r>
              <a:rPr lang="en-US" dirty="0"/>
              <a:t>Threat Grid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520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33350"/>
            <a:ext cx="6477182" cy="3657600"/>
          </a:xfrm>
        </p:spPr>
      </p:pic>
      <p:sp>
        <p:nvSpPr>
          <p:cNvPr id="7" name="Rectangle 6"/>
          <p:cNvSpPr/>
          <p:nvPr/>
        </p:nvSpPr>
        <p:spPr>
          <a:xfrm>
            <a:off x="1066800" y="742950"/>
            <a:ext cx="1219200" cy="15240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04800" y="2419350"/>
            <a:ext cx="685800" cy="129540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Content Placeholder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61950"/>
            <a:ext cx="6477182" cy="3657599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733800" y="1276350"/>
            <a:ext cx="1295400" cy="53340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Content Placeholder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1" y="590550"/>
            <a:ext cx="6477180" cy="3657599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5334000" y="1123950"/>
            <a:ext cx="990600" cy="15240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05840" y="3333749"/>
            <a:ext cx="1432560" cy="838199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361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0" grpId="0" animBg="1"/>
      <p:bldP spid="12" grpId="0" animBg="1"/>
      <p:bldP spid="13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19800" y="732532"/>
            <a:ext cx="1844040" cy="3596283"/>
          </a:xfrm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US" dirty="0" smtClean="0"/>
              <a:t>185.98.86.72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34.207.223.86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35.165.122.41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35.187.89.15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52.11.100.253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54.173.133.182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69.90.132.43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185.98.86.139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54.161.109.227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35.164.244.192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54.191.122.32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52.90.78.180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91.214.114.197</a:t>
            </a:r>
          </a:p>
          <a:p>
            <a:pPr marL="0" indent="0">
              <a:buNone/>
            </a:pPr>
            <a:r>
              <a:rPr lang="en-US" dirty="0"/>
              <a:t>91.214.114.5</a:t>
            </a:r>
          </a:p>
          <a:p>
            <a:pPr marL="0" indent="0">
              <a:buNone/>
            </a:pPr>
            <a:r>
              <a:rPr lang="en-US" dirty="0" smtClean="0"/>
              <a:t>35.166.202.132</a:t>
            </a:r>
            <a:endParaRPr lang="en-US" dirty="0"/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0" y="2038350"/>
            <a:ext cx="202120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7gie6ffnkrjykggd</a:t>
            </a:r>
            <a:endParaRPr lang="en-US" dirty="0"/>
          </a:p>
          <a:p>
            <a:r>
              <a:rPr lang="en-US" dirty="0" smtClean="0"/>
              <a:t>mbfce24rgn65bx3g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3939540" y="732532"/>
            <a:ext cx="1796415" cy="377547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/>
              <a:t>k5hjej9.com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lfsjkad.net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op7su2.com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p0alj2.com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pbt2ac.com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pe6zawc.com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qlkrwn.com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we0sgd.com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xcvkjet.net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y8lkjg5.net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yio3lvx.com</a:t>
            </a:r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7479030" y="732532"/>
            <a:ext cx="1962150" cy="3977284"/>
          </a:xfrm>
          <a:prstGeom prst="rect">
            <a:avLst/>
          </a:prstGeom>
        </p:spPr>
        <p:txBody>
          <a:bodyPr vert="horz" lIns="91440" tIns="45720" rIns="91440" bIns="45720" rtlCol="0">
            <a:normAutofit fontScale="47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/>
              <a:t>185.17.121.6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46.173.219.33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47.91.110.245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47.91.127.246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35.167.221.128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54.149.186.25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54.175.146.166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54.211.245.199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192.42.116.41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54.146.39.22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66.23.246.239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46.183.166.102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54.161.154.9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185.180.231.138</a:t>
            </a:r>
          </a:p>
          <a:p>
            <a:pPr marL="0" indent="0">
              <a:buNone/>
            </a:pPr>
            <a:r>
              <a:rPr lang="en-US" dirty="0" smtClean="0"/>
              <a:t>47.88.175.7 </a:t>
            </a:r>
            <a:endParaRPr lang="en-US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2196465" y="732532"/>
            <a:ext cx="1796415" cy="377547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/>
              <a:t>3io74zx.com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2kzm0f.com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l3nq0.net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jktew0.com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jpo2z1.net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er29sl.com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rzunt3u2.com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6t4u2p.net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9dpnlu2.com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eho23d.net</a:t>
            </a:r>
          </a:p>
          <a:p>
            <a:pPr marL="0" indent="0">
              <a:buNone/>
            </a:pPr>
            <a:r>
              <a:rPr lang="en-US" dirty="0" smtClean="0"/>
              <a:t>io23zc.com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435542" y="209550"/>
            <a:ext cx="30079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 smtClean="0"/>
              <a:t>22 Top Level Domains</a:t>
            </a:r>
            <a:endParaRPr lang="en-US" sz="2400" u="sng" dirty="0"/>
          </a:p>
        </p:txBody>
      </p:sp>
      <p:sp>
        <p:nvSpPr>
          <p:cNvPr id="11" name="TextBox 10"/>
          <p:cNvSpPr txBox="1"/>
          <p:nvPr/>
        </p:nvSpPr>
        <p:spPr>
          <a:xfrm>
            <a:off x="6242685" y="209549"/>
            <a:ext cx="2209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 smtClean="0"/>
              <a:t>30 IP Addresses</a:t>
            </a:r>
            <a:endParaRPr lang="en-US" sz="2400" u="sng" dirty="0"/>
          </a:p>
        </p:txBody>
      </p:sp>
      <p:sp>
        <p:nvSpPr>
          <p:cNvPr id="12" name="TextBox 11"/>
          <p:cNvSpPr txBox="1"/>
          <p:nvPr/>
        </p:nvSpPr>
        <p:spPr>
          <a:xfrm>
            <a:off x="-13335" y="1580495"/>
            <a:ext cx="2209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 smtClean="0"/>
              <a:t>2 Sub Domains</a:t>
            </a:r>
            <a:endParaRPr lang="en-US" sz="2400" u="sng" dirty="0"/>
          </a:p>
        </p:txBody>
      </p:sp>
    </p:spTree>
    <p:extLst>
      <p:ext uri="{BB962C8B-B14F-4D97-AF65-F5344CB8AC3E}">
        <p14:creationId xmlns:p14="http://schemas.microsoft.com/office/powerpoint/2010/main" val="2681060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85800" y="1733550"/>
            <a:ext cx="7772400" cy="890588"/>
          </a:xfrm>
        </p:spPr>
        <p:txBody>
          <a:bodyPr>
            <a:normAutofit/>
          </a:bodyPr>
          <a:lstStyle/>
          <a:p>
            <a:r>
              <a:rPr lang="en-US" dirty="0"/>
              <a:t>Threat Hunting and </a:t>
            </a:r>
            <a:r>
              <a:rPr lang="en-US" dirty="0" smtClean="0"/>
              <a:t>Triage</a:t>
            </a:r>
            <a:endParaRPr lang="en-US" dirty="0"/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504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Pivoting IOC types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Use Case Four point Five: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1907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hashquery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" y="0"/>
            <a:ext cx="6858000" cy="4401807"/>
          </a:xfrm>
        </p:spPr>
      </p:pic>
    </p:spTree>
    <p:extLst>
      <p:ext uri="{BB962C8B-B14F-4D97-AF65-F5344CB8AC3E}">
        <p14:creationId xmlns:p14="http://schemas.microsoft.com/office/powerpoint/2010/main" val="2684443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569" y="0"/>
            <a:ext cx="7018862" cy="4460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723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to know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367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Python Requirements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</a:t>
            </a:r>
            <a:r>
              <a:rPr lang="en-US" dirty="0" smtClean="0"/>
              <a:t>equests (for making http requests easily)</a:t>
            </a:r>
          </a:p>
          <a:p>
            <a:r>
              <a:rPr lang="en-US" dirty="0" smtClean="0"/>
              <a:t>if statements (for building simple logic)</a:t>
            </a:r>
          </a:p>
          <a:p>
            <a:r>
              <a:rPr lang="en-US" dirty="0" smtClean="0"/>
              <a:t>for loops (for parsing JSON data)</a:t>
            </a:r>
          </a:p>
          <a:p>
            <a:r>
              <a:rPr lang="en-US" dirty="0" smtClean="0"/>
              <a:t>while loops (for more recursive queries)</a:t>
            </a:r>
          </a:p>
          <a:p>
            <a:r>
              <a:rPr lang="en-US" dirty="0" smtClean="0"/>
              <a:t>file operators (to write the output to a file)</a:t>
            </a:r>
          </a:p>
        </p:txBody>
      </p:sp>
    </p:spTree>
    <p:extLst>
      <p:ext uri="{BB962C8B-B14F-4D97-AF65-F5344CB8AC3E}">
        <p14:creationId xmlns:p14="http://schemas.microsoft.com/office/powerpoint/2010/main" val="2926579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hardest part is authentication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API </a:t>
            </a:r>
            <a:r>
              <a:rPr lang="en-US" dirty="0" err="1" smtClean="0"/>
              <a:t>Paramter</a:t>
            </a:r>
            <a:endParaRPr lang="en-US" dirty="0"/>
          </a:p>
          <a:p>
            <a:r>
              <a:rPr lang="en-US" dirty="0" smtClean="0"/>
              <a:t>Basic </a:t>
            </a:r>
            <a:r>
              <a:rPr lang="en-US" dirty="0" err="1"/>
              <a:t>A</a:t>
            </a:r>
            <a:r>
              <a:rPr lang="en-US" dirty="0" err="1" smtClean="0"/>
              <a:t>uth</a:t>
            </a:r>
            <a:endParaRPr lang="en-US" dirty="0" smtClean="0"/>
          </a:p>
          <a:p>
            <a:r>
              <a:rPr lang="en-US" dirty="0" smtClean="0"/>
              <a:t>Header Token</a:t>
            </a:r>
          </a:p>
          <a:p>
            <a:r>
              <a:rPr lang="en-US" dirty="0" smtClean="0"/>
              <a:t>JSON Parameter</a:t>
            </a:r>
          </a:p>
        </p:txBody>
      </p:sp>
    </p:spTree>
    <p:extLst>
      <p:ext uri="{BB962C8B-B14F-4D97-AF65-F5344CB8AC3E}">
        <p14:creationId xmlns:p14="http://schemas.microsoft.com/office/powerpoint/2010/main" val="3026400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Vendors in the space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528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812" y="2837997"/>
            <a:ext cx="3276600" cy="49551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365" y="1435657"/>
            <a:ext cx="4052888" cy="127538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3460464"/>
            <a:ext cx="4113721" cy="156321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-138421"/>
            <a:ext cx="5000625" cy="17145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7523" y="562646"/>
            <a:ext cx="5486400" cy="16308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9023" y="1625192"/>
            <a:ext cx="4343400" cy="21717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2283" y="3460464"/>
            <a:ext cx="4038600" cy="1043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506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 and 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327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85800" y="2126456"/>
            <a:ext cx="7772400" cy="890588"/>
          </a:xfrm>
        </p:spPr>
        <p:txBody>
          <a:bodyPr>
            <a:normAutofit/>
          </a:bodyPr>
          <a:lstStyle/>
          <a:p>
            <a:r>
              <a:rPr lang="en-US" dirty="0" smtClean="0"/>
              <a:t>Triage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3136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90550"/>
            <a:ext cx="8229600" cy="33944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tri·age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/</a:t>
            </a:r>
            <a:r>
              <a:rPr lang="en-US" dirty="0" err="1" smtClean="0"/>
              <a:t>trē</a:t>
            </a:r>
            <a:r>
              <a:rPr lang="en-US" dirty="0" err="1"/>
              <a:t>ˈ</a:t>
            </a:r>
            <a:r>
              <a:rPr lang="en-US" dirty="0" err="1" smtClean="0"/>
              <a:t>äZH</a:t>
            </a:r>
            <a:r>
              <a:rPr lang="en-US" dirty="0" smtClean="0"/>
              <a:t>/</a:t>
            </a:r>
          </a:p>
          <a:p>
            <a:pPr marL="0" indent="0">
              <a:buNone/>
            </a:pPr>
            <a:r>
              <a:rPr lang="en-US" sz="2900" i="1" dirty="0" smtClean="0">
                <a:solidFill>
                  <a:schemeClr val="bg1">
                    <a:lumMod val="65000"/>
                  </a:schemeClr>
                </a:solidFill>
              </a:rPr>
              <a:t>verb</a:t>
            </a:r>
            <a:endParaRPr lang="en-US" sz="2900" i="1" dirty="0">
              <a:solidFill>
                <a:schemeClr val="bg1">
                  <a:lumMod val="65000"/>
                </a:schemeClr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The </a:t>
            </a:r>
            <a:r>
              <a:rPr lang="en-US" dirty="0"/>
              <a:t>process of determining the most important people or things from amongst a large number that require attention.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514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85800" y="2126456"/>
            <a:ext cx="7772400" cy="890588"/>
          </a:xfrm>
        </p:spPr>
        <p:txBody>
          <a:bodyPr>
            <a:normAutofit/>
          </a:bodyPr>
          <a:lstStyle/>
          <a:p>
            <a:r>
              <a:rPr lang="en-US" dirty="0" smtClean="0"/>
              <a:t>Threat Hunting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007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10146</TotalTime>
  <Words>521</Words>
  <Application>Microsoft Office PowerPoint</Application>
  <PresentationFormat>On-screen Show (16:9)</PresentationFormat>
  <Paragraphs>183</Paragraphs>
  <Slides>68</Slides>
  <Notes>11</Notes>
  <HiddenSlides>0</HiddenSlides>
  <MMClips>4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72" baseType="lpstr">
      <vt:lpstr>Arial</vt:lpstr>
      <vt:lpstr>Calibri</vt:lpstr>
      <vt:lpstr>Symbol</vt:lpstr>
      <vt:lpstr>Office Theme</vt:lpstr>
      <vt:lpstr>Threat Hunting and Triage</vt:lpstr>
      <vt:lpstr>whoami</vt:lpstr>
      <vt:lpstr>Michael Auger</vt:lpstr>
      <vt:lpstr>Michael Auger</vt:lpstr>
      <vt:lpstr>PowerPoint Presentation</vt:lpstr>
      <vt:lpstr>Threat Hunting and Triage</vt:lpstr>
      <vt:lpstr>Triage</vt:lpstr>
      <vt:lpstr>PowerPoint Presentation</vt:lpstr>
      <vt:lpstr>Threat Hunting</vt:lpstr>
      <vt:lpstr>PowerPoint Presentation</vt:lpstr>
      <vt:lpstr>PowerPoint Presentation</vt:lpstr>
      <vt:lpstr>PowerPoint Presentation</vt:lpstr>
      <vt:lpstr>Tools of choice</vt:lpstr>
      <vt:lpstr>PowerPoint Presentation</vt:lpstr>
      <vt:lpstr>Services and Products Leveraged</vt:lpstr>
      <vt:lpstr>File hash</vt:lpstr>
      <vt:lpstr>File hash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Simple File Hash Workflow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IP Address</vt:lpstr>
      <vt:lpstr>IP Address</vt:lpstr>
      <vt:lpstr>PowerPoint Presentation</vt:lpstr>
      <vt:lpstr>PowerPoint Presentation</vt:lpstr>
      <vt:lpstr>What do we know so far?</vt:lpstr>
      <vt:lpstr>Where to go from here?</vt:lpstr>
      <vt:lpstr>PowerPoint Presentation</vt:lpstr>
      <vt:lpstr>Legitimate Uses of Tor</vt:lpstr>
      <vt:lpstr>Official Tor Resources</vt:lpstr>
      <vt:lpstr>PowerPoint Presentation</vt:lpstr>
      <vt:lpstr>PowerPoint Presentation</vt:lpstr>
      <vt:lpstr>PowerPoint Presentation</vt:lpstr>
      <vt:lpstr>PowerPoint Presentation</vt:lpstr>
      <vt:lpstr>The trouble with ips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Domain</vt:lpstr>
      <vt:lpstr>Domain</vt:lpstr>
      <vt:lpstr>PowerPoint Presentation</vt:lpstr>
      <vt:lpstr>PowerPoint Presentation</vt:lpstr>
      <vt:lpstr>PowerPoint Presentation</vt:lpstr>
      <vt:lpstr>Domain Gotchya’s</vt:lpstr>
      <vt:lpstr>Network / host artifacts.</vt:lpstr>
      <vt:lpstr>Network / Host Indicator</vt:lpstr>
      <vt:lpstr>PowerPoint Presentation</vt:lpstr>
      <vt:lpstr>PowerPoint Presentation</vt:lpstr>
      <vt:lpstr>Pivoting IOC types</vt:lpstr>
      <vt:lpstr>PowerPoint Presentation</vt:lpstr>
      <vt:lpstr>PowerPoint Presentation</vt:lpstr>
      <vt:lpstr>Python to know</vt:lpstr>
      <vt:lpstr>Basic Python Requirements</vt:lpstr>
      <vt:lpstr>The hardest part is authentication</vt:lpstr>
      <vt:lpstr>Vendors in the space</vt:lpstr>
      <vt:lpstr>PowerPoint Presentation</vt:lpstr>
      <vt:lpstr>Q and A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Stephanie</dc:creator>
  <cp:lastModifiedBy>Michael Auger (miauger)</cp:lastModifiedBy>
  <cp:revision>87</cp:revision>
  <dcterms:created xsi:type="dcterms:W3CDTF">2016-04-11T15:04:55Z</dcterms:created>
  <dcterms:modified xsi:type="dcterms:W3CDTF">2017-06-05T17:03:07Z</dcterms:modified>
</cp:coreProperties>
</file>